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8"/>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80" r:id="rId23"/>
    <p:sldId id="281" r:id="rId24"/>
    <p:sldId id="282" r:id="rId25"/>
    <p:sldId id="278" r:id="rId26"/>
    <p:sldId id="284"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0A39-8B5B-4BED-8A7C-556DA32E88CC}" type="datetimeFigureOut">
              <a:rPr lang="it-IT" smtClean="0"/>
              <a:pPr/>
              <a:t>16/06/2020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8027B-1144-4F49-A7B1-CE90BE3B4F0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CC69749-B595-43ED-9D57-D1649EFD0515}"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D74AF5-D8AC-4A85-BFFF-E7ABE41E7A01}"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B92FB7A-819A-4237-BDC4-78A8DF7617BD}"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7F785C-0BD5-419F-BE6A-6B246AFEC1AE}"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ACC5219-6868-4029-8548-64D5406D78A8}"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5944F27-9A5B-4D9A-8A2C-92CFCDA4F697}" type="datetime1">
              <a:rPr lang="it-IT" smtClean="0"/>
              <a:pPr/>
              <a:t>16/06/2020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27D76BB-7F41-429D-AF66-4187A9B3494B}" type="datetime1">
              <a:rPr lang="it-IT" smtClean="0"/>
              <a:pPr/>
              <a:t>16/06/2020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909698E-67EC-4FC5-ABD6-ABCE43AF7EF1}" type="datetime1">
              <a:rPr lang="it-IT" smtClean="0"/>
              <a:pPr/>
              <a:t>16/06/2020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1FE050-F9CE-43C9-8833-73DA94FE7A9E}" type="datetime1">
              <a:rPr lang="it-IT" smtClean="0"/>
              <a:pPr/>
              <a:t>16/06/2020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44E9B39-4EF2-45A0-A88C-DEDDD6AC009C}" type="datetime1">
              <a:rPr lang="it-IT" smtClean="0"/>
              <a:pPr/>
              <a:t>16/06/2020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7C6552B-C191-4769-9137-46E239EF025C}" type="datetime1">
              <a:rPr lang="it-IT" smtClean="0"/>
              <a:pPr/>
              <a:t>16/06/2020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60953-2017-4B02-B146-36A6F5A912FB}" type="datetime1">
              <a:rPr lang="it-IT" smtClean="0"/>
              <a:pPr/>
              <a:t>16/06/2020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B746F-5C65-4800-B6B2-3BAE1FA5809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4800" b="1" dirty="0" smtClean="0">
                <a:solidFill>
                  <a:srgbClr val="FF0000"/>
                </a:solidFill>
              </a:rPr>
              <a:t>Cosa afferma la teoria del gender?</a:t>
            </a:r>
            <a:endParaRPr lang="it-IT" sz="4800" b="1" dirty="0">
              <a:solidFill>
                <a:srgbClr val="FF0000"/>
              </a:solidFill>
            </a:endParaRPr>
          </a:p>
        </p:txBody>
      </p:sp>
      <p:sp>
        <p:nvSpPr>
          <p:cNvPr id="4" name="CasellaDiTesto 3"/>
          <p:cNvSpPr txBox="1"/>
          <p:nvPr/>
        </p:nvSpPr>
        <p:spPr>
          <a:xfrm>
            <a:off x="251520" y="5085184"/>
            <a:ext cx="8640960" cy="707886"/>
          </a:xfrm>
          <a:prstGeom prst="rect">
            <a:avLst/>
          </a:prstGeom>
          <a:solidFill>
            <a:srgbClr val="FFFF00"/>
          </a:solidFill>
          <a:ln w="25400">
            <a:solidFill>
              <a:srgbClr val="FF0000"/>
            </a:solidFill>
          </a:ln>
        </p:spPr>
        <p:txBody>
          <a:bodyPr wrap="square" rtlCol="0">
            <a:spAutoFit/>
          </a:bodyPr>
          <a:lstStyle/>
          <a:p>
            <a:pPr algn="ctr"/>
            <a:r>
              <a:rPr lang="it-IT" sz="2000" b="1" dirty="0" smtClean="0">
                <a:solidFill>
                  <a:srgbClr val="0070C0"/>
                </a:solidFill>
              </a:rPr>
              <a:t>I sostenitori della teoria del gender distinguono tra sesso e genere. Il primo è il sesso con il quale nasciamo, il secondo quello che diventiamo.</a:t>
            </a:r>
            <a:endParaRPr lang="it-IT" sz="2000" b="1" dirty="0">
              <a:solidFill>
                <a:srgbClr val="0070C0"/>
              </a:solidFill>
            </a:endParaRPr>
          </a:p>
        </p:txBody>
      </p:sp>
      <p:sp>
        <p:nvSpPr>
          <p:cNvPr id="5" name="CasellaDiTesto 4"/>
          <p:cNvSpPr txBox="1"/>
          <p:nvPr/>
        </p:nvSpPr>
        <p:spPr>
          <a:xfrm>
            <a:off x="539552" y="6021288"/>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7DC05206-5835-4971-8849-5D3F9DFE36DC}"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1026" name="Picture 2" descr="C:\Users\Master\Desktop\Ultime foto\gen2.png"/>
          <p:cNvPicPr>
            <a:picLocks noChangeAspect="1" noChangeArrowheads="1"/>
          </p:cNvPicPr>
          <p:nvPr/>
        </p:nvPicPr>
        <p:blipFill>
          <a:blip r:embed="rId2" cstate="print"/>
          <a:srcRect/>
          <a:stretch>
            <a:fillRect/>
          </a:stretch>
        </p:blipFill>
        <p:spPr bwMode="auto">
          <a:xfrm>
            <a:off x="2267744" y="1196752"/>
            <a:ext cx="4454944" cy="3384376"/>
          </a:xfrm>
          <a:prstGeom prst="rect">
            <a:avLst/>
          </a:prstGeom>
          <a:noFill/>
          <a:ln w="28575">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“paradigma etico” o rivoluzione contro la famiglia? (3)</a:t>
            </a:r>
            <a:endParaRPr lang="it-IT" sz="2400" b="1" dirty="0">
              <a:solidFill>
                <a:srgbClr val="FF0000"/>
              </a:solidFill>
            </a:endParaRPr>
          </a:p>
        </p:txBody>
      </p:sp>
      <p:sp>
        <p:nvSpPr>
          <p:cNvPr id="6" name="Segnaposto data 5"/>
          <p:cNvSpPr>
            <a:spLocks noGrp="1"/>
          </p:cNvSpPr>
          <p:nvPr>
            <p:ph type="dt" sz="half" idx="10"/>
          </p:nvPr>
        </p:nvSpPr>
        <p:spPr/>
        <p:txBody>
          <a:bodyPr/>
          <a:lstStyle/>
          <a:p>
            <a:fld id="{EA679ECE-47D0-4FB4-A871-2B3193CA3CAB}"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sp>
        <p:nvSpPr>
          <p:cNvPr id="8" name="Rettangolo 7"/>
          <p:cNvSpPr/>
          <p:nvPr/>
        </p:nvSpPr>
        <p:spPr>
          <a:xfrm>
            <a:off x="4283968" y="1124744"/>
            <a:ext cx="4464496" cy="5184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solidFill>
                <a:srgbClr val="FFFF00"/>
              </a:solidFill>
            </a:endParaRPr>
          </a:p>
          <a:p>
            <a:pPr algn="just"/>
            <a:r>
              <a:rPr lang="it-IT" b="1" dirty="0" smtClean="0">
                <a:solidFill>
                  <a:srgbClr val="FFFF00"/>
                </a:solidFill>
              </a:rPr>
              <a:t>Il “diritto di scelta” </a:t>
            </a:r>
            <a:r>
              <a:rPr lang="it-IT" dirty="0" smtClean="0"/>
              <a:t>diviene, dunque, </a:t>
            </a:r>
            <a:r>
              <a:rPr lang="it-IT" b="1" dirty="0" smtClean="0"/>
              <a:t>l’intoccabile valore supremo di questa nuova cultura</a:t>
            </a:r>
            <a:r>
              <a:rPr lang="it-IT" dirty="0" smtClean="0"/>
              <a:t> al quale tutto si deve sottoporre e sacrificare. </a:t>
            </a:r>
          </a:p>
          <a:p>
            <a:pPr algn="just"/>
            <a:endParaRPr lang="it-IT" dirty="0" smtClean="0"/>
          </a:p>
          <a:p>
            <a:pPr algn="just"/>
            <a:r>
              <a:rPr lang="it-IT" b="1" dirty="0" smtClean="0">
                <a:solidFill>
                  <a:srgbClr val="FFFF00"/>
                </a:solidFill>
              </a:rPr>
              <a:t>In tale ottica</a:t>
            </a:r>
            <a:r>
              <a:rPr lang="it-IT" dirty="0" smtClean="0"/>
              <a:t>, il nuovo paradigma prescinde da implicazioni etiche e morali reclamando ed esercitando ogni diritto «</a:t>
            </a:r>
            <a:r>
              <a:rPr lang="it-IT" b="1" i="1" dirty="0" smtClean="0">
                <a:solidFill>
                  <a:srgbClr val="FFFF00"/>
                </a:solidFill>
              </a:rPr>
              <a:t>contro la legge naturale, contro le tradizioni e contro la rivelazione divina</a:t>
            </a:r>
            <a:r>
              <a:rPr lang="it-IT" dirty="0" smtClean="0"/>
              <a:t>». </a:t>
            </a:r>
          </a:p>
          <a:p>
            <a:pPr algn="just"/>
            <a:endParaRPr lang="it-IT" dirty="0" smtClean="0"/>
          </a:p>
          <a:p>
            <a:pPr algn="just"/>
            <a:r>
              <a:rPr lang="it-IT" b="1" dirty="0" smtClean="0">
                <a:solidFill>
                  <a:srgbClr val="FFFF00"/>
                </a:solidFill>
              </a:rPr>
              <a:t>Da tale constatazione </a:t>
            </a:r>
            <a:r>
              <a:rPr lang="it-IT" dirty="0" smtClean="0"/>
              <a:t>si evince il carattere distruttivo di questa ideologia che, per affermare se stessa, </a:t>
            </a:r>
            <a:r>
              <a:rPr lang="it-IT" b="1" dirty="0" smtClean="0">
                <a:solidFill>
                  <a:srgbClr val="FFFF00"/>
                </a:solidFill>
              </a:rPr>
              <a:t>deve prima fare </a:t>
            </a:r>
            <a:r>
              <a:rPr lang="it-IT" b="1" i="1" dirty="0" smtClean="0">
                <a:solidFill>
                  <a:srgbClr val="FFFF00"/>
                </a:solidFill>
              </a:rPr>
              <a:t>tabula rasa</a:t>
            </a:r>
            <a:r>
              <a:rPr lang="it-IT" b="1" dirty="0" smtClean="0">
                <a:solidFill>
                  <a:srgbClr val="FFFF00"/>
                </a:solidFill>
              </a:rPr>
              <a:t> delle strutture portanti e consolidate della società.</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2530" name="Picture 2" descr="C:\Users\Master\Desktop\Ultime foto\gen13.png"/>
          <p:cNvPicPr>
            <a:picLocks noChangeAspect="1" noChangeArrowheads="1"/>
          </p:cNvPicPr>
          <p:nvPr/>
        </p:nvPicPr>
        <p:blipFill>
          <a:blip r:embed="rId2" cstate="print"/>
          <a:srcRect/>
          <a:stretch>
            <a:fillRect/>
          </a:stretch>
        </p:blipFill>
        <p:spPr bwMode="auto">
          <a:xfrm>
            <a:off x="323528" y="2348880"/>
            <a:ext cx="3662121" cy="259228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anim calcmode="lin" valueType="num">
                                      <p:cBhvr>
                                        <p:cTn id="9" dur="500" fill="hold"/>
                                        <p:tgtEl>
                                          <p:spTgt spid="22530"/>
                                        </p:tgtEl>
                                        <p:attrNameLst>
                                          <p:attrName>style.rotation</p:attrName>
                                        </p:attrNameLst>
                                      </p:cBhvr>
                                      <p:tavLst>
                                        <p:tav tm="0">
                                          <p:val>
                                            <p:fltVal val="360"/>
                                          </p:val>
                                        </p:tav>
                                        <p:tav tm="100000">
                                          <p:val>
                                            <p:fltVal val="0"/>
                                          </p:val>
                                        </p:tav>
                                      </p:tavLst>
                                    </p:anim>
                                    <p:animEffect transition="in" filter="fade">
                                      <p:cBhvr>
                                        <p:cTn id="10" dur="500"/>
                                        <p:tgtEl>
                                          <p:spTgt spid="2253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“paradigma etico” o rivoluzione contro la famiglia? (4)</a:t>
            </a:r>
            <a:endParaRPr lang="it-IT" sz="2400" b="1" dirty="0">
              <a:solidFill>
                <a:srgbClr val="FF0000"/>
              </a:solidFill>
            </a:endParaRPr>
          </a:p>
        </p:txBody>
      </p:sp>
      <p:sp>
        <p:nvSpPr>
          <p:cNvPr id="6" name="Segnaposto data 5"/>
          <p:cNvSpPr>
            <a:spLocks noGrp="1"/>
          </p:cNvSpPr>
          <p:nvPr>
            <p:ph type="dt" sz="half" idx="10"/>
          </p:nvPr>
        </p:nvSpPr>
        <p:spPr/>
        <p:txBody>
          <a:bodyPr/>
          <a:lstStyle/>
          <a:p>
            <a:fld id="{4D09557D-0548-484F-AE5C-E936906A11CB}"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sp>
        <p:nvSpPr>
          <p:cNvPr id="8" name="Rettangolo 7"/>
          <p:cNvSpPr/>
          <p:nvPr/>
        </p:nvSpPr>
        <p:spPr>
          <a:xfrm>
            <a:off x="539552" y="1484784"/>
            <a:ext cx="4824536" cy="4752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Per la teoria del gender, </a:t>
            </a:r>
            <a:r>
              <a:rPr lang="it-IT" dirty="0" smtClean="0"/>
              <a:t>la famiglia naturale composta da un uomo e da una donna, che costituisce il nucleo primario di formazione dell’uomo, viene considerata come il principale nemico da abbattere. </a:t>
            </a:r>
          </a:p>
          <a:p>
            <a:pPr algn="just"/>
            <a:endParaRPr lang="it-IT" dirty="0" smtClean="0"/>
          </a:p>
          <a:p>
            <a:pPr algn="just"/>
            <a:r>
              <a:rPr lang="it-IT" b="1" dirty="0" smtClean="0">
                <a:solidFill>
                  <a:srgbClr val="FFFF00"/>
                </a:solidFill>
              </a:rPr>
              <a:t>Essa viene vista come un’istituzione </a:t>
            </a:r>
            <a:r>
              <a:rPr lang="it-IT" dirty="0" smtClean="0"/>
              <a:t>che frena ed ostacola la libera autodeterminazione dell’individuo e, per tale ragione, va combattuta. </a:t>
            </a:r>
          </a:p>
          <a:p>
            <a:pPr algn="just"/>
            <a:endParaRPr lang="it-IT" dirty="0" smtClean="0"/>
          </a:p>
          <a:p>
            <a:pPr algn="just"/>
            <a:r>
              <a:rPr lang="it-IT" b="1" dirty="0" smtClean="0">
                <a:solidFill>
                  <a:srgbClr val="FFFF00"/>
                </a:solidFill>
              </a:rPr>
              <a:t>All’interno del processo storico </a:t>
            </a:r>
            <a:r>
              <a:rPr lang="it-IT" dirty="0" smtClean="0"/>
              <a:t>descritto dal pensatore brasiliano </a:t>
            </a:r>
            <a:r>
              <a:rPr lang="it-IT" b="1" dirty="0" smtClean="0"/>
              <a:t>Plinio </a:t>
            </a:r>
            <a:r>
              <a:rPr lang="it-IT" b="1" dirty="0" err="1" smtClean="0"/>
              <a:t>Corrêa</a:t>
            </a:r>
            <a:r>
              <a:rPr lang="it-IT" b="1" dirty="0" smtClean="0"/>
              <a:t> de Oliveira</a:t>
            </a:r>
            <a:r>
              <a:rPr lang="it-IT" dirty="0" smtClean="0"/>
              <a:t> si tratta di </a:t>
            </a:r>
            <a:r>
              <a:rPr lang="it-IT" b="1" dirty="0" smtClean="0">
                <a:solidFill>
                  <a:srgbClr val="FFFF00"/>
                </a:solidFill>
              </a:rPr>
              <a:t>una Rivoluzione, che punta a distruggere la più importante microsocietà che è la famiglia naturale, </a:t>
            </a:r>
            <a:r>
              <a:rPr lang="it-IT" dirty="0" smtClean="0"/>
              <a:t>dopo aver distrutto o almeno gravemente ferito, la “</a:t>
            </a:r>
            <a:r>
              <a:rPr lang="it-IT" b="1" dirty="0" smtClean="0"/>
              <a:t>macrosocietà</a:t>
            </a:r>
            <a:r>
              <a:rPr lang="it-IT" dirty="0" smtClean="0"/>
              <a:t>” politica.</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3554" name="Picture 2" descr="C:\Users\Master\Desktop\Ultime foto\gen33.jpg"/>
          <p:cNvPicPr>
            <a:picLocks noChangeAspect="1" noChangeArrowheads="1"/>
          </p:cNvPicPr>
          <p:nvPr/>
        </p:nvPicPr>
        <p:blipFill>
          <a:blip r:embed="rId2" cstate="print"/>
          <a:srcRect/>
          <a:stretch>
            <a:fillRect/>
          </a:stretch>
        </p:blipFill>
        <p:spPr bwMode="auto">
          <a:xfrm>
            <a:off x="5436096" y="2636912"/>
            <a:ext cx="3391215"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
                                          </p:val>
                                        </p:tav>
                                        <p:tav tm="100000">
                                          <p:val>
                                            <p:strVal val="#ppt_w"/>
                                          </p:val>
                                        </p:tav>
                                      </p:tavLst>
                                    </p:anim>
                                    <p:anim calcmode="lin" valueType="num">
                                      <p:cBhvr>
                                        <p:cTn id="8" dur="500" fill="hold"/>
                                        <p:tgtEl>
                                          <p:spTgt spid="23554"/>
                                        </p:tgtEl>
                                        <p:attrNameLst>
                                          <p:attrName>ppt_h</p:attrName>
                                        </p:attrNameLst>
                                      </p:cBhvr>
                                      <p:tavLst>
                                        <p:tav tm="0">
                                          <p:val>
                                            <p:fltVal val="0"/>
                                          </p:val>
                                        </p:tav>
                                        <p:tav tm="100000">
                                          <p:val>
                                            <p:strVal val="#ppt_h"/>
                                          </p:val>
                                        </p:tav>
                                      </p:tavLst>
                                    </p:anim>
                                    <p:anim calcmode="lin" valueType="num">
                                      <p:cBhvr>
                                        <p:cTn id="9" dur="500" fill="hold"/>
                                        <p:tgtEl>
                                          <p:spTgt spid="23554"/>
                                        </p:tgtEl>
                                        <p:attrNameLst>
                                          <p:attrName>style.rotation</p:attrName>
                                        </p:attrNameLst>
                                      </p:cBhvr>
                                      <p:tavLst>
                                        <p:tav tm="0">
                                          <p:val>
                                            <p:fltVal val="360"/>
                                          </p:val>
                                        </p:tav>
                                        <p:tav tm="100000">
                                          <p:val>
                                            <p:fltVal val="0"/>
                                          </p:val>
                                        </p:tav>
                                      </p:tavLst>
                                    </p:anim>
                                    <p:animEffect transition="in" filter="fade">
                                      <p:cBhvr>
                                        <p:cTn id="10" dur="500"/>
                                        <p:tgtEl>
                                          <p:spTgt spid="2355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“paradigma etico” o rivoluzione contro la famiglia? (5)</a:t>
            </a:r>
            <a:endParaRPr lang="it-IT" sz="2400" b="1" dirty="0">
              <a:solidFill>
                <a:srgbClr val="FF0000"/>
              </a:solidFill>
            </a:endParaRPr>
          </a:p>
        </p:txBody>
      </p:sp>
      <p:sp>
        <p:nvSpPr>
          <p:cNvPr id="6" name="Segnaposto data 5"/>
          <p:cNvSpPr>
            <a:spLocks noGrp="1"/>
          </p:cNvSpPr>
          <p:nvPr>
            <p:ph type="dt" sz="half" idx="10"/>
          </p:nvPr>
        </p:nvSpPr>
        <p:spPr/>
        <p:txBody>
          <a:bodyPr/>
          <a:lstStyle/>
          <a:p>
            <a:fld id="{771524F7-F677-4631-BDD4-C5310DCAD8B5}"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sp>
        <p:nvSpPr>
          <p:cNvPr id="8" name="Rettangolo 7"/>
          <p:cNvSpPr/>
          <p:nvPr/>
        </p:nvSpPr>
        <p:spPr>
          <a:xfrm>
            <a:off x="3347864" y="1196752"/>
            <a:ext cx="5472608" cy="5184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p>
          <a:p>
            <a:pPr algn="just"/>
            <a:endParaRPr lang="it-IT" b="1" dirty="0" smtClean="0"/>
          </a:p>
          <a:p>
            <a:pPr algn="just"/>
            <a:r>
              <a:rPr lang="it-IT" b="1" dirty="0" smtClean="0">
                <a:solidFill>
                  <a:srgbClr val="FFFF00"/>
                </a:solidFill>
              </a:rPr>
              <a:t>Se i teorici del Sessantotto </a:t>
            </a:r>
            <a:r>
              <a:rPr lang="it-IT" b="1" dirty="0" smtClean="0"/>
              <a:t>proclamavano la “</a:t>
            </a:r>
            <a:r>
              <a:rPr lang="it-IT" b="1" dirty="0" smtClean="0">
                <a:solidFill>
                  <a:srgbClr val="FFFF00"/>
                </a:solidFill>
              </a:rPr>
              <a:t>morte della famiglia</a:t>
            </a:r>
            <a:r>
              <a:rPr lang="it-IT" b="1" dirty="0" smtClean="0"/>
              <a:t>”, gli ideologi del gender celebrano la comparsa di diverse forme di famiglia per proclamare che “</a:t>
            </a:r>
            <a:r>
              <a:rPr lang="it-IT" b="1" dirty="0" smtClean="0">
                <a:solidFill>
                  <a:srgbClr val="FFFF00"/>
                </a:solidFill>
              </a:rPr>
              <a:t>tutto è famiglia</a:t>
            </a:r>
            <a:r>
              <a:rPr lang="it-IT" b="1" dirty="0" smtClean="0"/>
              <a:t>”</a:t>
            </a:r>
            <a:r>
              <a:rPr lang="it-IT" dirty="0" smtClean="0"/>
              <a:t>: uno slogan astuto e dall’evidente sapore ideologico per dire che “niente è famiglia”. </a:t>
            </a:r>
          </a:p>
          <a:p>
            <a:pPr algn="just"/>
            <a:endParaRPr lang="it-IT" dirty="0" smtClean="0"/>
          </a:p>
          <a:p>
            <a:pPr algn="just"/>
            <a:r>
              <a:rPr lang="it-IT" b="1" dirty="0" smtClean="0">
                <a:solidFill>
                  <a:srgbClr val="FFFF00"/>
                </a:solidFill>
              </a:rPr>
              <a:t>Si tratta di un chiaro stratagemma </a:t>
            </a:r>
            <a:r>
              <a:rPr lang="it-IT" dirty="0" smtClean="0"/>
              <a:t>che, equiparando i diversi modelli di unione, punta a minare l’identità dell’istituto famigliare naturale, svuotandolo della sua peculiarità e specificità. </a:t>
            </a:r>
          </a:p>
          <a:p>
            <a:pPr algn="just"/>
            <a:endParaRPr lang="it-IT" dirty="0" smtClean="0"/>
          </a:p>
          <a:p>
            <a:pPr algn="just"/>
            <a:r>
              <a:rPr lang="it-IT" b="1" dirty="0" smtClean="0">
                <a:solidFill>
                  <a:srgbClr val="FFFF00"/>
                </a:solidFill>
              </a:rPr>
              <a:t>Le nuove “famiglie” </a:t>
            </a:r>
            <a:r>
              <a:rPr lang="it-IT" dirty="0" smtClean="0"/>
              <a:t>si basano su legami volubili e appaiono come giocattoli, componibili e scomponibili secondo i propri gusti. </a:t>
            </a:r>
          </a:p>
          <a:p>
            <a:pPr algn="just"/>
            <a:endParaRPr lang="it-IT" dirty="0" smtClean="0"/>
          </a:p>
          <a:p>
            <a:pPr algn="just"/>
            <a:r>
              <a:rPr lang="it-IT" b="1" dirty="0" smtClean="0">
                <a:solidFill>
                  <a:srgbClr val="FFFF00"/>
                </a:solidFill>
              </a:rPr>
              <a:t>Una famiglia </a:t>
            </a:r>
            <a:r>
              <a:rPr lang="it-IT" dirty="0" smtClean="0"/>
              <a:t>emancipata dalla natura, costruita a misura dei propri desideri dove la confusione dei ruoli regna sovrana con buona pace dei figli. </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4578" name="Picture 2" descr="C:\Users\Master\Desktop\Ultime foto\gen35.jpg"/>
          <p:cNvPicPr>
            <a:picLocks noChangeAspect="1" noChangeArrowheads="1"/>
          </p:cNvPicPr>
          <p:nvPr/>
        </p:nvPicPr>
        <p:blipFill>
          <a:blip r:embed="rId2" cstate="print"/>
          <a:srcRect/>
          <a:stretch>
            <a:fillRect/>
          </a:stretch>
        </p:blipFill>
        <p:spPr bwMode="auto">
          <a:xfrm>
            <a:off x="251520" y="2708920"/>
            <a:ext cx="2884032"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anim calcmode="lin" valueType="num">
                                      <p:cBhvr>
                                        <p:cTn id="9" dur="500" fill="hold"/>
                                        <p:tgtEl>
                                          <p:spTgt spid="24578"/>
                                        </p:tgtEl>
                                        <p:attrNameLst>
                                          <p:attrName>style.rotation</p:attrName>
                                        </p:attrNameLst>
                                      </p:cBhvr>
                                      <p:tavLst>
                                        <p:tav tm="0">
                                          <p:val>
                                            <p:fltVal val="360"/>
                                          </p:val>
                                        </p:tav>
                                        <p:tav tm="100000">
                                          <p:val>
                                            <p:fltVal val="0"/>
                                          </p:val>
                                        </p:tav>
                                      </p:tavLst>
                                    </p:anim>
                                    <p:animEffect transition="in" filter="fade">
                                      <p:cBhvr>
                                        <p:cTn id="10" dur="500"/>
                                        <p:tgtEl>
                                          <p:spTgt spid="2457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animEffect transition="in" filter="fade">
                                      <p:cBhvr>
                                        <p:cTn id="15" dur="1000"/>
                                        <p:tgtEl>
                                          <p:spTgt spid="8">
                                            <p:txEl>
                                              <p:pRg st="6" end="6"/>
                                            </p:txEl>
                                          </p:spTgt>
                                        </p:tgtEl>
                                      </p:cBhvr>
                                    </p:animEffect>
                                    <p:anim calcmode="lin" valueType="num">
                                      <p:cBhvr>
                                        <p:cTn id="1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8" end="8"/>
                                            </p:txEl>
                                          </p:spTgt>
                                        </p:tgtEl>
                                        <p:attrNameLst>
                                          <p:attrName>style.visibility</p:attrName>
                                        </p:attrNameLst>
                                      </p:cBhvr>
                                      <p:to>
                                        <p:strVal val="visible"/>
                                      </p:to>
                                    </p:set>
                                    <p:animEffect transition="in" filter="fade">
                                      <p:cBhvr>
                                        <p:cTn id="22" dur="1000"/>
                                        <p:tgtEl>
                                          <p:spTgt spid="8">
                                            <p:txEl>
                                              <p:pRg st="8" end="8"/>
                                            </p:txEl>
                                          </p:spTgt>
                                        </p:tgtEl>
                                      </p:cBhvr>
                                    </p:animEffect>
                                    <p:anim calcmode="lin" valueType="num">
                                      <p:cBhvr>
                                        <p:cTn id="23"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10" end="10"/>
                                            </p:txEl>
                                          </p:spTgt>
                                        </p:tgtEl>
                                        <p:attrNameLst>
                                          <p:attrName>style.visibility</p:attrName>
                                        </p:attrNameLst>
                                      </p:cBhvr>
                                      <p:to>
                                        <p:strVal val="visible"/>
                                      </p:to>
                                    </p:set>
                                    <p:animEffect transition="in" filter="fade">
                                      <p:cBhvr>
                                        <p:cTn id="29" dur="1000"/>
                                        <p:tgtEl>
                                          <p:spTgt spid="8">
                                            <p:txEl>
                                              <p:pRg st="10" end="10"/>
                                            </p:txEl>
                                          </p:spTgt>
                                        </p:tgtEl>
                                      </p:cBhvr>
                                    </p:animEffect>
                                    <p:anim calcmode="lin" valueType="num">
                                      <p:cBhvr>
                                        <p:cTn id="30"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12" end="12"/>
                                            </p:txEl>
                                          </p:spTgt>
                                        </p:tgtEl>
                                        <p:attrNameLst>
                                          <p:attrName>style.visibility</p:attrName>
                                        </p:attrNameLst>
                                      </p:cBhvr>
                                      <p:to>
                                        <p:strVal val="visible"/>
                                      </p:to>
                                    </p:set>
                                    <p:animEffect transition="in" filter="fade">
                                      <p:cBhvr>
                                        <p:cTn id="36" dur="1000"/>
                                        <p:tgtEl>
                                          <p:spTgt spid="8">
                                            <p:txEl>
                                              <p:pRg st="12" end="12"/>
                                            </p:txEl>
                                          </p:spTgt>
                                        </p:tgtEl>
                                      </p:cBhvr>
                                    </p:animEffect>
                                    <p:anim calcmode="lin" valueType="num">
                                      <p:cBhvr>
                                        <p:cTn id="37"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3600" b="1" dirty="0" smtClean="0">
                <a:solidFill>
                  <a:srgbClr val="FF0000"/>
                </a:solidFill>
              </a:rPr>
              <a:t>Gender: un’ideologia contro natura (1)</a:t>
            </a:r>
            <a:endParaRPr lang="it-IT" sz="3600" b="1" dirty="0">
              <a:solidFill>
                <a:srgbClr val="FF0000"/>
              </a:solidFill>
            </a:endParaRPr>
          </a:p>
        </p:txBody>
      </p:sp>
      <p:sp>
        <p:nvSpPr>
          <p:cNvPr id="6" name="Segnaposto data 5"/>
          <p:cNvSpPr>
            <a:spLocks noGrp="1"/>
          </p:cNvSpPr>
          <p:nvPr>
            <p:ph type="dt" sz="half" idx="10"/>
          </p:nvPr>
        </p:nvSpPr>
        <p:spPr/>
        <p:txBody>
          <a:bodyPr/>
          <a:lstStyle/>
          <a:p>
            <a:fld id="{83161F6A-F3BA-4FCF-B5F0-70B4095F34F2}"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sp>
        <p:nvSpPr>
          <p:cNvPr id="8" name="Rettangolo 7"/>
          <p:cNvSpPr/>
          <p:nvPr/>
        </p:nvSpPr>
        <p:spPr>
          <a:xfrm>
            <a:off x="467544" y="1268760"/>
            <a:ext cx="5184576" cy="4824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p>
          <a:p>
            <a:pPr algn="just"/>
            <a:r>
              <a:rPr lang="it-IT" b="1" dirty="0" smtClean="0">
                <a:solidFill>
                  <a:srgbClr val="FFFF00"/>
                </a:solidFill>
              </a:rPr>
              <a:t>Due sembrano essere gli elementi </a:t>
            </a:r>
            <a:r>
              <a:rPr lang="it-IT" dirty="0" smtClean="0"/>
              <a:t>distintivi principali dell’ideologia gender: </a:t>
            </a:r>
            <a:r>
              <a:rPr lang="it-IT" b="1" dirty="0" smtClean="0">
                <a:solidFill>
                  <a:srgbClr val="FFFF00"/>
                </a:solidFill>
              </a:rPr>
              <a:t>il suo essere innaturale e il suo carattere totalitario.</a:t>
            </a:r>
          </a:p>
          <a:p>
            <a:pPr algn="just"/>
            <a:endParaRPr lang="it-IT" b="1" dirty="0" smtClean="0"/>
          </a:p>
          <a:p>
            <a:pPr algn="just"/>
            <a:r>
              <a:rPr lang="it-IT" b="1" dirty="0" smtClean="0">
                <a:solidFill>
                  <a:srgbClr val="FFFF00"/>
                </a:solidFill>
              </a:rPr>
              <a:t>Per quanto riguarda il primo aspetto</a:t>
            </a:r>
            <a:r>
              <a:rPr lang="it-IT" dirty="0" smtClean="0"/>
              <a:t>, </a:t>
            </a:r>
            <a:r>
              <a:rPr lang="it-IT" b="1" dirty="0" smtClean="0"/>
              <a:t>i teorici del gender negano l’esistenza di una “legge naturale” fissa e immutabile</a:t>
            </a:r>
            <a:r>
              <a:rPr lang="it-IT" dirty="0" smtClean="0"/>
              <a:t>, per la quale ciascuno di noi nasce maschio o femmina ed ha la propria sessualità biologica definita attraverso il sesso genetico e il sesso gonadico.</a:t>
            </a:r>
          </a:p>
          <a:p>
            <a:pPr algn="just"/>
            <a:endParaRPr lang="it-IT" dirty="0" smtClean="0"/>
          </a:p>
          <a:p>
            <a:pPr algn="just"/>
            <a:r>
              <a:rPr lang="it-IT" b="1" dirty="0" smtClean="0">
                <a:solidFill>
                  <a:srgbClr val="FFFF00"/>
                </a:solidFill>
              </a:rPr>
              <a:t>Secondo il processo naturale</a:t>
            </a:r>
            <a:r>
              <a:rPr lang="it-IT" dirty="0" smtClean="0"/>
              <a:t>, infatti, </a:t>
            </a:r>
            <a:r>
              <a:rPr lang="it-IT" b="1" dirty="0" smtClean="0">
                <a:solidFill>
                  <a:srgbClr val="FFFF00"/>
                </a:solidFill>
              </a:rPr>
              <a:t>ognuno di noi ha un sesso genetico, identificabile con il DNA</a:t>
            </a:r>
            <a:r>
              <a:rPr lang="it-IT" dirty="0" smtClean="0"/>
              <a:t>, che è quello che viene stabilito al momento del concepimento e corrisponde ai cromosomi XX per la donna e XY per l’uomo.</a:t>
            </a:r>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5602" name="Picture 2" descr="C:\Users\Master\Desktop\Ultime foto\gen30.jpg"/>
          <p:cNvPicPr>
            <a:picLocks noChangeAspect="1" noChangeArrowheads="1"/>
          </p:cNvPicPr>
          <p:nvPr/>
        </p:nvPicPr>
        <p:blipFill>
          <a:blip r:embed="rId2" cstate="print"/>
          <a:srcRect/>
          <a:stretch>
            <a:fillRect/>
          </a:stretch>
        </p:blipFill>
        <p:spPr bwMode="auto">
          <a:xfrm>
            <a:off x="5796136" y="2780928"/>
            <a:ext cx="3134466" cy="1800200"/>
          </a:xfrm>
          <a:prstGeom prst="rect">
            <a:avLst/>
          </a:prstGeom>
          <a:noFill/>
          <a:ln w="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fltVal val="0"/>
                                          </p:val>
                                        </p:tav>
                                        <p:tav tm="100000">
                                          <p:val>
                                            <p:strVal val="#ppt_h"/>
                                          </p:val>
                                        </p:tav>
                                      </p:tavLst>
                                    </p:anim>
                                    <p:anim calcmode="lin" valueType="num">
                                      <p:cBhvr>
                                        <p:cTn id="9" dur="500" fill="hold"/>
                                        <p:tgtEl>
                                          <p:spTgt spid="25602"/>
                                        </p:tgtEl>
                                        <p:attrNameLst>
                                          <p:attrName>style.rotation</p:attrName>
                                        </p:attrNameLst>
                                      </p:cBhvr>
                                      <p:tavLst>
                                        <p:tav tm="0">
                                          <p:val>
                                            <p:fltVal val="360"/>
                                          </p:val>
                                        </p:tav>
                                        <p:tav tm="100000">
                                          <p:val>
                                            <p:fltVal val="0"/>
                                          </p:val>
                                        </p:tav>
                                      </p:tavLst>
                                    </p:anim>
                                    <p:animEffect transition="in" filter="fade">
                                      <p:cBhvr>
                                        <p:cTn id="10" dur="500"/>
                                        <p:tgtEl>
                                          <p:spTgt spid="2560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3600" b="1" dirty="0" smtClean="0">
                <a:solidFill>
                  <a:srgbClr val="FF0000"/>
                </a:solidFill>
              </a:rPr>
              <a:t>Gender: un’ideologia contro natura (2)</a:t>
            </a:r>
            <a:endParaRPr lang="it-IT" sz="3600" b="1" dirty="0">
              <a:solidFill>
                <a:srgbClr val="FF0000"/>
              </a:solidFill>
            </a:endParaRPr>
          </a:p>
        </p:txBody>
      </p:sp>
      <p:sp>
        <p:nvSpPr>
          <p:cNvPr id="6" name="Segnaposto data 5"/>
          <p:cNvSpPr>
            <a:spLocks noGrp="1"/>
          </p:cNvSpPr>
          <p:nvPr>
            <p:ph type="dt" sz="half" idx="10"/>
          </p:nvPr>
        </p:nvSpPr>
        <p:spPr/>
        <p:txBody>
          <a:bodyPr/>
          <a:lstStyle/>
          <a:p>
            <a:fld id="{C5375270-3F5D-45A5-BE58-AE45A935EDC6}"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a:p>
        </p:txBody>
      </p:sp>
      <p:sp>
        <p:nvSpPr>
          <p:cNvPr id="8" name="Rettangolo 7"/>
          <p:cNvSpPr/>
          <p:nvPr/>
        </p:nvSpPr>
        <p:spPr>
          <a:xfrm>
            <a:off x="2339752" y="1196752"/>
            <a:ext cx="6552728"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solidFill>
                <a:srgbClr val="FFFF00"/>
              </a:solidFill>
            </a:endParaRPr>
          </a:p>
          <a:p>
            <a:pPr algn="just"/>
            <a:r>
              <a:rPr lang="it-IT" b="1" dirty="0" smtClean="0">
                <a:solidFill>
                  <a:srgbClr val="FFFF00"/>
                </a:solidFill>
              </a:rPr>
              <a:t>Dal sesso genetico deriva il sesso gonadico</a:t>
            </a:r>
            <a:r>
              <a:rPr lang="it-IT" dirty="0" smtClean="0"/>
              <a:t> responsabile dello sviluppo degli organi riproduttivi e dei caratteri sessuali secondari che danno forma al cosiddetto sesso somatico.</a:t>
            </a:r>
          </a:p>
          <a:p>
            <a:pPr algn="just"/>
            <a:endParaRPr lang="it-IT" dirty="0" smtClean="0"/>
          </a:p>
          <a:p>
            <a:pPr algn="just"/>
            <a:r>
              <a:rPr lang="it-IT" b="1" dirty="0" smtClean="0">
                <a:solidFill>
                  <a:srgbClr val="FFFF00"/>
                </a:solidFill>
              </a:rPr>
              <a:t>Dal sesso biologico, gonadico e somatico discende, infine, l’identità sessuale</a:t>
            </a:r>
            <a:r>
              <a:rPr lang="it-IT" dirty="0" smtClean="0"/>
              <a:t> che a sua volta influenzerà l’orientamento sessuale dell’individuo verso il sesso opposto.</a:t>
            </a:r>
          </a:p>
          <a:p>
            <a:pPr algn="just"/>
            <a:endParaRPr lang="it-IT" dirty="0" smtClean="0"/>
          </a:p>
          <a:p>
            <a:pPr algn="just"/>
            <a:r>
              <a:rPr lang="it-IT" b="1" dirty="0" smtClean="0">
                <a:solidFill>
                  <a:srgbClr val="FFFF00"/>
                </a:solidFill>
              </a:rPr>
              <a:t>Un efficace esempio può aiutare a comprendere meglio</a:t>
            </a:r>
            <a:r>
              <a:rPr lang="it-IT" dirty="0" smtClean="0"/>
              <a:t>. Possiamo immaginare le componenti della sessualità umana sopraelencate come le vertebre di una colonna vertebrale.</a:t>
            </a:r>
          </a:p>
          <a:p>
            <a:pPr algn="just"/>
            <a:endParaRPr lang="it-IT" b="1" dirty="0" smtClean="0">
              <a:solidFill>
                <a:srgbClr val="FFFF00"/>
              </a:solidFill>
            </a:endParaRPr>
          </a:p>
          <a:p>
            <a:pPr algn="just"/>
            <a:r>
              <a:rPr lang="it-IT" b="1" dirty="0" smtClean="0">
                <a:solidFill>
                  <a:srgbClr val="FFFF00"/>
                </a:solidFill>
              </a:rPr>
              <a:t>L’identico discorso vale per la sessualità umana</a:t>
            </a:r>
            <a:r>
              <a:rPr lang="it-IT" dirty="0" smtClean="0"/>
              <a:t>: se i vari aspetti riguardanti il complesso processo di formazione della sessualità non sono connessi in maniera armonica tra loro si avranno patologie, disordini o disturbi della sessualità umana. </a:t>
            </a:r>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6626" name="Picture 2" descr="C:\Users\Master\Desktop\Ultime foto\gen31.jpg"/>
          <p:cNvPicPr>
            <a:picLocks noChangeAspect="1" noChangeArrowheads="1"/>
          </p:cNvPicPr>
          <p:nvPr/>
        </p:nvPicPr>
        <p:blipFill>
          <a:blip r:embed="rId2" cstate="print"/>
          <a:srcRect/>
          <a:stretch>
            <a:fillRect/>
          </a:stretch>
        </p:blipFill>
        <p:spPr bwMode="auto">
          <a:xfrm>
            <a:off x="179512" y="2924944"/>
            <a:ext cx="1979712" cy="13174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ppt_w</p:attrName>
                                        </p:attrNameLst>
                                      </p:cBhvr>
                                      <p:tavLst>
                                        <p:tav tm="0">
                                          <p:val>
                                            <p:fltVal val="0"/>
                                          </p:val>
                                        </p:tav>
                                        <p:tav tm="100000">
                                          <p:val>
                                            <p:strVal val="#ppt_w"/>
                                          </p:val>
                                        </p:tav>
                                      </p:tavLst>
                                    </p:anim>
                                    <p:anim calcmode="lin" valueType="num">
                                      <p:cBhvr>
                                        <p:cTn id="8" dur="500" fill="hold"/>
                                        <p:tgtEl>
                                          <p:spTgt spid="26626"/>
                                        </p:tgtEl>
                                        <p:attrNameLst>
                                          <p:attrName>ppt_h</p:attrName>
                                        </p:attrNameLst>
                                      </p:cBhvr>
                                      <p:tavLst>
                                        <p:tav tm="0">
                                          <p:val>
                                            <p:fltVal val="0"/>
                                          </p:val>
                                        </p:tav>
                                        <p:tav tm="100000">
                                          <p:val>
                                            <p:strVal val="#ppt_h"/>
                                          </p:val>
                                        </p:tav>
                                      </p:tavLst>
                                    </p:anim>
                                    <p:anim calcmode="lin" valueType="num">
                                      <p:cBhvr>
                                        <p:cTn id="9" dur="500" fill="hold"/>
                                        <p:tgtEl>
                                          <p:spTgt spid="26626"/>
                                        </p:tgtEl>
                                        <p:attrNameLst>
                                          <p:attrName>style.rotation</p:attrName>
                                        </p:attrNameLst>
                                      </p:cBhvr>
                                      <p:tavLst>
                                        <p:tav tm="0">
                                          <p:val>
                                            <p:fltVal val="360"/>
                                          </p:val>
                                        </p:tav>
                                        <p:tav tm="100000">
                                          <p:val>
                                            <p:fltVal val="0"/>
                                          </p:val>
                                        </p:tav>
                                      </p:tavLst>
                                    </p:anim>
                                    <p:animEffect transition="in" filter="fade">
                                      <p:cBhvr>
                                        <p:cTn id="10" dur="500"/>
                                        <p:tgtEl>
                                          <p:spTgt spid="2662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11" end="11"/>
                                            </p:txEl>
                                          </p:spTgt>
                                        </p:tgtEl>
                                        <p:attrNameLst>
                                          <p:attrName>style.visibility</p:attrName>
                                        </p:attrNameLst>
                                      </p:cBhvr>
                                      <p:to>
                                        <p:strVal val="visible"/>
                                      </p:to>
                                    </p:set>
                                    <p:animEffect transition="in" filter="fade">
                                      <p:cBhvr>
                                        <p:cTn id="36" dur="1000"/>
                                        <p:tgtEl>
                                          <p:spTgt spid="8">
                                            <p:txEl>
                                              <p:pRg st="11" end="11"/>
                                            </p:txEl>
                                          </p:spTgt>
                                        </p:tgtEl>
                                      </p:cBhvr>
                                    </p:animEffect>
                                    <p:anim calcmode="lin" valueType="num">
                                      <p:cBhvr>
                                        <p:cTn id="37"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3600" b="1" dirty="0" smtClean="0">
                <a:solidFill>
                  <a:srgbClr val="FF0000"/>
                </a:solidFill>
              </a:rPr>
              <a:t>Gender: un’ideologia contro natura (3)</a:t>
            </a:r>
            <a:endParaRPr lang="it-IT" sz="3600" b="1" dirty="0">
              <a:solidFill>
                <a:srgbClr val="FF0000"/>
              </a:solidFill>
            </a:endParaRPr>
          </a:p>
        </p:txBody>
      </p:sp>
      <p:sp>
        <p:nvSpPr>
          <p:cNvPr id="6" name="Segnaposto data 5"/>
          <p:cNvSpPr>
            <a:spLocks noGrp="1"/>
          </p:cNvSpPr>
          <p:nvPr>
            <p:ph type="dt" sz="half" idx="10"/>
          </p:nvPr>
        </p:nvSpPr>
        <p:spPr/>
        <p:txBody>
          <a:bodyPr/>
          <a:lstStyle/>
          <a:p>
            <a:fld id="{2DD4CCA6-D38B-46B0-B4C5-CDEB3194CEF1}"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8" name="Rettangolo 7"/>
          <p:cNvSpPr/>
          <p:nvPr/>
        </p:nvSpPr>
        <p:spPr>
          <a:xfrm>
            <a:off x="395536" y="1196752"/>
            <a:ext cx="6264696"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La teoria gender ignora e rifiuta tutto ciò</a:t>
            </a:r>
            <a:r>
              <a:rPr lang="it-IT" dirty="0" smtClean="0"/>
              <a:t>, rivendicando il diritto di ciascun individuo a stabilire in autonomia, a prescindere dalla propria realtà biologica, la sua sessualità svincolata da qualsiasi “dogma naturale”.</a:t>
            </a:r>
          </a:p>
          <a:p>
            <a:pPr algn="just"/>
            <a:endParaRPr lang="it-IT" dirty="0" smtClean="0"/>
          </a:p>
          <a:p>
            <a:pPr algn="just"/>
            <a:r>
              <a:rPr lang="it-IT" b="1" dirty="0" smtClean="0">
                <a:solidFill>
                  <a:srgbClr val="FFFF00"/>
                </a:solidFill>
              </a:rPr>
              <a:t>Ciò che l’ideologia gender nega</a:t>
            </a:r>
            <a:r>
              <a:rPr lang="it-IT" b="1" dirty="0" smtClean="0"/>
              <a:t>, dietro la realtà, è quella legge naturale che, come insegna San Paolo è inscritta nel cuore di ogni uomo e può essere conosciuta dalla ragione</a:t>
            </a:r>
            <a:r>
              <a:rPr lang="it-IT" dirty="0" smtClean="0"/>
              <a:t> (</a:t>
            </a:r>
            <a:r>
              <a:rPr lang="it-IT" i="1" dirty="0" smtClean="0"/>
              <a:t>Rom. 2, 14-15</a:t>
            </a:r>
            <a:r>
              <a:rPr lang="it-IT" dirty="0" smtClean="0"/>
              <a:t>). </a:t>
            </a:r>
          </a:p>
          <a:p>
            <a:pPr algn="just"/>
            <a:endParaRPr lang="it-IT" dirty="0" smtClean="0"/>
          </a:p>
          <a:p>
            <a:pPr algn="just"/>
            <a:r>
              <a:rPr lang="it-IT" b="1" dirty="0" smtClean="0">
                <a:solidFill>
                  <a:srgbClr val="FFFF00"/>
                </a:solidFill>
              </a:rPr>
              <a:t>La legge naturale </a:t>
            </a:r>
            <a:r>
              <a:rPr lang="it-IT" dirty="0" smtClean="0"/>
              <a:t>non è la legge </a:t>
            </a:r>
            <a:r>
              <a:rPr lang="it-IT" dirty="0" err="1" smtClean="0"/>
              <a:t>fisico-biologica</a:t>
            </a:r>
            <a:r>
              <a:rPr lang="it-IT" dirty="0" smtClean="0"/>
              <a:t> della natura, ma l’ordine morale e  metafisico del creato, che l’uomo può scoprire con la propria ragione. </a:t>
            </a:r>
          </a:p>
          <a:p>
            <a:pPr algn="just"/>
            <a:endParaRPr lang="it-IT" dirty="0" smtClean="0"/>
          </a:p>
          <a:p>
            <a:pPr algn="just"/>
            <a:r>
              <a:rPr lang="it-IT" b="1" dirty="0" smtClean="0">
                <a:solidFill>
                  <a:srgbClr val="FFFF00"/>
                </a:solidFill>
              </a:rPr>
              <a:t>La natura dell’uomo è infatti quella di essere un individuo razionale </a:t>
            </a:r>
            <a:r>
              <a:rPr lang="it-IT" dirty="0" smtClean="0"/>
              <a:t>che, attraverso la ragione, conosce la sua legge, ovvero</a:t>
            </a:r>
            <a:r>
              <a:rPr lang="it-IT" b="1" dirty="0" smtClean="0"/>
              <a:t> </a:t>
            </a:r>
            <a:r>
              <a:rPr lang="it-IT" b="1" dirty="0" smtClean="0">
                <a:solidFill>
                  <a:srgbClr val="FFFF00"/>
                </a:solidFill>
              </a:rPr>
              <a:t>il fine a cui la sua natura tende. </a:t>
            </a:r>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7650" name="Picture 2" descr="C:\Users\Master\Desktop\Ultime foto\gen25.png"/>
          <p:cNvPicPr>
            <a:picLocks noChangeAspect="1" noChangeArrowheads="1"/>
          </p:cNvPicPr>
          <p:nvPr/>
        </p:nvPicPr>
        <p:blipFill>
          <a:blip r:embed="rId2" cstate="print"/>
          <a:srcRect/>
          <a:stretch>
            <a:fillRect/>
          </a:stretch>
        </p:blipFill>
        <p:spPr bwMode="auto">
          <a:xfrm>
            <a:off x="6804248" y="2780928"/>
            <a:ext cx="2120205" cy="172000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500" fill="hold"/>
                                        <p:tgtEl>
                                          <p:spTgt spid="27650"/>
                                        </p:tgtEl>
                                        <p:attrNameLst>
                                          <p:attrName>ppt_w</p:attrName>
                                        </p:attrNameLst>
                                      </p:cBhvr>
                                      <p:tavLst>
                                        <p:tav tm="0">
                                          <p:val>
                                            <p:fltVal val="0"/>
                                          </p:val>
                                        </p:tav>
                                        <p:tav tm="100000">
                                          <p:val>
                                            <p:strVal val="#ppt_w"/>
                                          </p:val>
                                        </p:tav>
                                      </p:tavLst>
                                    </p:anim>
                                    <p:anim calcmode="lin" valueType="num">
                                      <p:cBhvr>
                                        <p:cTn id="8" dur="500" fill="hold"/>
                                        <p:tgtEl>
                                          <p:spTgt spid="27650"/>
                                        </p:tgtEl>
                                        <p:attrNameLst>
                                          <p:attrName>ppt_h</p:attrName>
                                        </p:attrNameLst>
                                      </p:cBhvr>
                                      <p:tavLst>
                                        <p:tav tm="0">
                                          <p:val>
                                            <p:fltVal val="0"/>
                                          </p:val>
                                        </p:tav>
                                        <p:tav tm="100000">
                                          <p:val>
                                            <p:strVal val="#ppt_h"/>
                                          </p:val>
                                        </p:tav>
                                      </p:tavLst>
                                    </p:anim>
                                    <p:anim calcmode="lin" valueType="num">
                                      <p:cBhvr>
                                        <p:cTn id="9" dur="500" fill="hold"/>
                                        <p:tgtEl>
                                          <p:spTgt spid="27650"/>
                                        </p:tgtEl>
                                        <p:attrNameLst>
                                          <p:attrName>style.rotation</p:attrName>
                                        </p:attrNameLst>
                                      </p:cBhvr>
                                      <p:tavLst>
                                        <p:tav tm="0">
                                          <p:val>
                                            <p:fltVal val="360"/>
                                          </p:val>
                                        </p:tav>
                                        <p:tav tm="100000">
                                          <p:val>
                                            <p:fltVal val="0"/>
                                          </p:val>
                                        </p:tav>
                                      </p:tavLst>
                                    </p:anim>
                                    <p:animEffect transition="in" filter="fade">
                                      <p:cBhvr>
                                        <p:cTn id="10" dur="500"/>
                                        <p:tgtEl>
                                          <p:spTgt spid="2765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11" end="11"/>
                                            </p:txEl>
                                          </p:spTgt>
                                        </p:tgtEl>
                                        <p:attrNameLst>
                                          <p:attrName>style.visibility</p:attrName>
                                        </p:attrNameLst>
                                      </p:cBhvr>
                                      <p:to>
                                        <p:strVal val="visible"/>
                                      </p:to>
                                    </p:set>
                                    <p:animEffect transition="in" filter="fade">
                                      <p:cBhvr>
                                        <p:cTn id="36" dur="1000"/>
                                        <p:tgtEl>
                                          <p:spTgt spid="8">
                                            <p:txEl>
                                              <p:pRg st="11" end="11"/>
                                            </p:txEl>
                                          </p:spTgt>
                                        </p:tgtEl>
                                      </p:cBhvr>
                                    </p:animEffect>
                                    <p:anim calcmode="lin" valueType="num">
                                      <p:cBhvr>
                                        <p:cTn id="37"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3600" b="1" dirty="0" smtClean="0">
                <a:solidFill>
                  <a:srgbClr val="FF0000"/>
                </a:solidFill>
              </a:rPr>
              <a:t>Gender: un’ideologia contro natura (4)</a:t>
            </a:r>
            <a:endParaRPr lang="it-IT" sz="3600" b="1" dirty="0">
              <a:solidFill>
                <a:srgbClr val="FF0000"/>
              </a:solidFill>
            </a:endParaRPr>
          </a:p>
        </p:txBody>
      </p:sp>
      <p:sp>
        <p:nvSpPr>
          <p:cNvPr id="6" name="Segnaposto data 5"/>
          <p:cNvSpPr>
            <a:spLocks noGrp="1"/>
          </p:cNvSpPr>
          <p:nvPr>
            <p:ph type="dt" sz="half" idx="10"/>
          </p:nvPr>
        </p:nvSpPr>
        <p:spPr/>
        <p:txBody>
          <a:bodyPr/>
          <a:lstStyle/>
          <a:p>
            <a:fld id="{F80899A3-09A3-467A-9AAE-9B810626DBC2}"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8" name="Rettangolo 7"/>
          <p:cNvSpPr/>
          <p:nvPr/>
        </p:nvSpPr>
        <p:spPr>
          <a:xfrm>
            <a:off x="2555776" y="1268760"/>
            <a:ext cx="6264696"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L’ideologia del gender teorizza il capovolgimento </a:t>
            </a:r>
            <a:r>
              <a:rPr lang="it-IT" b="1" dirty="0" smtClean="0"/>
              <a:t>e la negazione della normalità e della legge naturale</a:t>
            </a:r>
            <a:r>
              <a:rPr lang="it-IT" dirty="0" smtClean="0"/>
              <a:t> spianando la strada, come ben sottolineava il filosofo del Diritto </a:t>
            </a:r>
            <a:r>
              <a:rPr lang="it-IT" b="1" dirty="0" smtClean="0"/>
              <a:t>Mario </a:t>
            </a:r>
            <a:r>
              <a:rPr lang="it-IT" b="1" dirty="0" err="1" smtClean="0"/>
              <a:t>Palmaro</a:t>
            </a:r>
            <a:r>
              <a:rPr lang="it-IT" dirty="0" smtClean="0"/>
              <a:t> (1968-2014), a qualsivoglia capriccio individuale:</a:t>
            </a:r>
          </a:p>
          <a:p>
            <a:pPr algn="just"/>
            <a:endParaRPr lang="it-IT" dirty="0" smtClean="0"/>
          </a:p>
          <a:p>
            <a:pPr algn="ctr"/>
            <a:r>
              <a:rPr lang="it-IT" b="1" i="1" dirty="0" smtClean="0">
                <a:solidFill>
                  <a:srgbClr val="FFFF00"/>
                </a:solidFill>
              </a:rPr>
              <a:t>«Quando una civiltà rifiuta di accettare l’esistenza del diritto naturale il giudizio diventa impossibile; qualunque giudizio morale diventa impossibile; la coscienza è cieca. Una civiltà in preda a questo accecamento prima o poi ridefinisce il matrimonio come un fatto convenzionale: qualunque cosa può essere definita matrimonio purché la maggioranza dei consociati lo voglia. (…) rotti gli argini della verità oggettiva, tutto diventa possibile, magari in nome della “coscienza individuale” o del “bene che ognuno ritiene tale a suo giudizio”. La società è così ridotta a una landa desolata, battuta dal vento gelido del relativismo».</a:t>
            </a:r>
            <a:endParaRPr lang="it-IT" b="1" dirty="0" smtClean="0">
              <a:solidFill>
                <a:srgbClr val="FFFF00"/>
              </a:solidFill>
            </a:endParaRPr>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8674" name="Picture 2" descr="C:\Users\Master\Desktop\Ultime foto\gen32.png"/>
          <p:cNvPicPr>
            <a:picLocks noChangeAspect="1" noChangeArrowheads="1"/>
          </p:cNvPicPr>
          <p:nvPr/>
        </p:nvPicPr>
        <p:blipFill>
          <a:blip r:embed="rId2" cstate="print"/>
          <a:srcRect/>
          <a:stretch>
            <a:fillRect/>
          </a:stretch>
        </p:blipFill>
        <p:spPr bwMode="auto">
          <a:xfrm>
            <a:off x="179512" y="3068960"/>
            <a:ext cx="2267744" cy="125818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500" fill="hold"/>
                                        <p:tgtEl>
                                          <p:spTgt spid="28674"/>
                                        </p:tgtEl>
                                        <p:attrNameLst>
                                          <p:attrName>ppt_w</p:attrName>
                                        </p:attrNameLst>
                                      </p:cBhvr>
                                      <p:tavLst>
                                        <p:tav tm="0">
                                          <p:val>
                                            <p:fltVal val="0"/>
                                          </p:val>
                                        </p:tav>
                                        <p:tav tm="100000">
                                          <p:val>
                                            <p:strVal val="#ppt_w"/>
                                          </p:val>
                                        </p:tav>
                                      </p:tavLst>
                                    </p:anim>
                                    <p:anim calcmode="lin" valueType="num">
                                      <p:cBhvr>
                                        <p:cTn id="8" dur="500" fill="hold"/>
                                        <p:tgtEl>
                                          <p:spTgt spid="28674"/>
                                        </p:tgtEl>
                                        <p:attrNameLst>
                                          <p:attrName>ppt_h</p:attrName>
                                        </p:attrNameLst>
                                      </p:cBhvr>
                                      <p:tavLst>
                                        <p:tav tm="0">
                                          <p:val>
                                            <p:fltVal val="0"/>
                                          </p:val>
                                        </p:tav>
                                        <p:tav tm="100000">
                                          <p:val>
                                            <p:strVal val="#ppt_h"/>
                                          </p:val>
                                        </p:tav>
                                      </p:tavLst>
                                    </p:anim>
                                    <p:anim calcmode="lin" valueType="num">
                                      <p:cBhvr>
                                        <p:cTn id="9" dur="500" fill="hold"/>
                                        <p:tgtEl>
                                          <p:spTgt spid="28674"/>
                                        </p:tgtEl>
                                        <p:attrNameLst>
                                          <p:attrName>style.rotation</p:attrName>
                                        </p:attrNameLst>
                                      </p:cBhvr>
                                      <p:tavLst>
                                        <p:tav tm="0">
                                          <p:val>
                                            <p:fltVal val="360"/>
                                          </p:val>
                                        </p:tav>
                                        <p:tav tm="100000">
                                          <p:val>
                                            <p:fltVal val="0"/>
                                          </p:val>
                                        </p:tav>
                                      </p:tavLst>
                                    </p:anim>
                                    <p:animEffect transition="in" filter="fade">
                                      <p:cBhvr>
                                        <p:cTn id="10" dur="500"/>
                                        <p:tgtEl>
                                          <p:spTgt spid="2867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perché è un’ideologia intollerante e totalitaria? (1)</a:t>
            </a:r>
            <a:endParaRPr lang="it-IT" sz="2400" b="1" dirty="0">
              <a:solidFill>
                <a:srgbClr val="FF0000"/>
              </a:solidFill>
            </a:endParaRPr>
          </a:p>
        </p:txBody>
      </p:sp>
      <p:sp>
        <p:nvSpPr>
          <p:cNvPr id="6" name="Segnaposto data 5"/>
          <p:cNvSpPr>
            <a:spLocks noGrp="1"/>
          </p:cNvSpPr>
          <p:nvPr>
            <p:ph type="dt" sz="half" idx="10"/>
          </p:nvPr>
        </p:nvSpPr>
        <p:spPr/>
        <p:txBody>
          <a:bodyPr/>
          <a:lstStyle/>
          <a:p>
            <a:fld id="{B48E49DA-141B-4819-9A44-E9F03776D6F2}"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17</a:t>
            </a:fld>
            <a:endParaRPr lang="it-IT"/>
          </a:p>
        </p:txBody>
      </p:sp>
      <p:sp>
        <p:nvSpPr>
          <p:cNvPr id="8" name="Rettangolo 7"/>
          <p:cNvSpPr/>
          <p:nvPr/>
        </p:nvSpPr>
        <p:spPr>
          <a:xfrm>
            <a:off x="323528" y="1196752"/>
            <a:ext cx="6048672"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solidFill>
                <a:srgbClr val="FFFF00"/>
              </a:solidFill>
            </a:endParaRPr>
          </a:p>
          <a:p>
            <a:pPr algn="just"/>
            <a:r>
              <a:rPr lang="it-IT" b="1" dirty="0" smtClean="0">
                <a:solidFill>
                  <a:srgbClr val="FFFF00"/>
                </a:solidFill>
              </a:rPr>
              <a:t>Come tutte le teorie contro-natura</a:t>
            </a:r>
            <a:r>
              <a:rPr lang="it-IT" dirty="0" smtClean="0"/>
              <a:t>, proprio per la sua caratteristica di essere qualcosa di innaturale e anormale che sfugge ad un’istintiva comprensione e assimilazione all’interno delle strutture sociali e culturali, </a:t>
            </a:r>
            <a:r>
              <a:rPr lang="it-IT" b="1" dirty="0" smtClean="0">
                <a:solidFill>
                  <a:srgbClr val="FFFF00"/>
                </a:solidFill>
              </a:rPr>
              <a:t> l’ideologia del gender utilizza un metodo aggressivo,</a:t>
            </a:r>
            <a:r>
              <a:rPr lang="it-IT" dirty="0" smtClean="0"/>
              <a:t> </a:t>
            </a:r>
            <a:r>
              <a:rPr lang="it-IT" b="1" dirty="0" smtClean="0">
                <a:solidFill>
                  <a:srgbClr val="FFFF00"/>
                </a:solidFill>
              </a:rPr>
              <a:t>volto a imporre la propria visione in maniera totalitaria. </a:t>
            </a:r>
          </a:p>
          <a:p>
            <a:pPr algn="just"/>
            <a:endParaRPr lang="it-IT" dirty="0" smtClean="0"/>
          </a:p>
          <a:p>
            <a:pPr algn="just"/>
            <a:r>
              <a:rPr lang="it-IT" b="1" dirty="0" smtClean="0">
                <a:solidFill>
                  <a:srgbClr val="FFFF00"/>
                </a:solidFill>
              </a:rPr>
              <a:t>In tal senso, si è assistito, anche nel nostro paese, ad una preoccupante escalation di intolleranza </a:t>
            </a:r>
            <a:r>
              <a:rPr lang="it-IT" dirty="0" smtClean="0"/>
              <a:t>nei confronti di coloro che continuano a rivendicare l’unicità e la bellezza della famiglia naturale. </a:t>
            </a:r>
          </a:p>
          <a:p>
            <a:pPr algn="just"/>
            <a:endParaRPr lang="it-IT" dirty="0" smtClean="0"/>
          </a:p>
          <a:p>
            <a:pPr algn="just"/>
            <a:r>
              <a:rPr lang="it-IT" b="1" dirty="0" smtClean="0">
                <a:solidFill>
                  <a:srgbClr val="FFFF00"/>
                </a:solidFill>
              </a:rPr>
              <a:t>Si verifica quindi un curioso paradosso: </a:t>
            </a:r>
            <a:r>
              <a:rPr lang="it-IT" dirty="0" smtClean="0"/>
              <a:t>l’ideologia relativista per eccellenza, che respinge l’esistenza di qualsivoglia valore assoluto e reclama il riconoscimento dei propri diritti in nome del principio di non-discriminazione, pretende di imporre i propri principi, questi sì insindacabili, senza discussione alcuna.</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9698" name="Picture 2" descr="C:\Users\Master\Desktop\Ultime foto\gen16.jpg"/>
          <p:cNvPicPr>
            <a:picLocks noChangeAspect="1" noChangeArrowheads="1"/>
          </p:cNvPicPr>
          <p:nvPr/>
        </p:nvPicPr>
        <p:blipFill>
          <a:blip r:embed="rId2" cstate="print"/>
          <a:srcRect/>
          <a:stretch>
            <a:fillRect/>
          </a:stretch>
        </p:blipFill>
        <p:spPr bwMode="auto">
          <a:xfrm>
            <a:off x="6516216" y="2996952"/>
            <a:ext cx="2438722" cy="146323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anim calcmode="lin" valueType="num">
                                      <p:cBhvr>
                                        <p:cTn id="9" dur="500" fill="hold"/>
                                        <p:tgtEl>
                                          <p:spTgt spid="29698"/>
                                        </p:tgtEl>
                                        <p:attrNameLst>
                                          <p:attrName>style.rotation</p:attrName>
                                        </p:attrNameLst>
                                      </p:cBhvr>
                                      <p:tavLst>
                                        <p:tav tm="0">
                                          <p:val>
                                            <p:fltVal val="360"/>
                                          </p:val>
                                        </p:tav>
                                        <p:tav tm="100000">
                                          <p:val>
                                            <p:fltVal val="0"/>
                                          </p:val>
                                        </p:tav>
                                      </p:tavLst>
                                    </p:anim>
                                    <p:animEffect transition="in" filter="fade">
                                      <p:cBhvr>
                                        <p:cTn id="10" dur="500"/>
                                        <p:tgtEl>
                                          <p:spTgt spid="2969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perché è un’ideologia intollerante e totalitaria? (2)</a:t>
            </a:r>
            <a:endParaRPr lang="it-IT" sz="2400" b="1" dirty="0">
              <a:solidFill>
                <a:srgbClr val="FF0000"/>
              </a:solidFill>
            </a:endParaRPr>
          </a:p>
        </p:txBody>
      </p:sp>
      <p:sp>
        <p:nvSpPr>
          <p:cNvPr id="6" name="Segnaposto data 5"/>
          <p:cNvSpPr>
            <a:spLocks noGrp="1"/>
          </p:cNvSpPr>
          <p:nvPr>
            <p:ph type="dt" sz="half" idx="10"/>
          </p:nvPr>
        </p:nvSpPr>
        <p:spPr/>
        <p:txBody>
          <a:bodyPr/>
          <a:lstStyle/>
          <a:p>
            <a:fld id="{A6DAD199-B125-4ADF-860E-0E0C8B188CE9}"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sp>
        <p:nvSpPr>
          <p:cNvPr id="8" name="Rettangolo 7"/>
          <p:cNvSpPr/>
          <p:nvPr/>
        </p:nvSpPr>
        <p:spPr>
          <a:xfrm>
            <a:off x="4427984" y="1268760"/>
            <a:ext cx="4392488" cy="50405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p>
          <a:p>
            <a:pPr algn="just"/>
            <a:r>
              <a:rPr lang="it-IT" b="1" dirty="0" smtClean="0">
                <a:solidFill>
                  <a:srgbClr val="FFFF00"/>
                </a:solidFill>
              </a:rPr>
              <a:t>Non si tratta solo di una astratta ideologia</a:t>
            </a:r>
            <a:r>
              <a:rPr lang="it-IT" b="1" dirty="0" smtClean="0"/>
              <a:t>.</a:t>
            </a:r>
            <a:r>
              <a:rPr lang="it-IT" dirty="0" smtClean="0"/>
              <a:t> Il movimento gender per raggiungere i suoi scopi distruttivi si serve di tutti i mezzi a sua disposizione e, potendo contare su un sistema mass mediatico compiacente, mette in campo una </a:t>
            </a:r>
            <a:r>
              <a:rPr lang="it-IT" b="1" dirty="0" smtClean="0">
                <a:solidFill>
                  <a:srgbClr val="FFFF00"/>
                </a:solidFill>
              </a:rPr>
              <a:t>strategia tentacolare</a:t>
            </a:r>
            <a:r>
              <a:rPr lang="it-IT" dirty="0" smtClean="0"/>
              <a:t> che si sviluppa su più livelli senza lasciare alcuno spazio al dibattito. </a:t>
            </a:r>
          </a:p>
          <a:p>
            <a:pPr algn="just"/>
            <a:endParaRPr lang="it-IT" b="1" dirty="0" smtClean="0">
              <a:solidFill>
                <a:srgbClr val="FFFF00"/>
              </a:solidFill>
            </a:endParaRPr>
          </a:p>
          <a:p>
            <a:pPr algn="just"/>
            <a:r>
              <a:rPr lang="it-IT" b="1" dirty="0" smtClean="0">
                <a:solidFill>
                  <a:srgbClr val="FFFF00"/>
                </a:solidFill>
              </a:rPr>
              <a:t>Quello che è in corso è un attacco globale nei confronti dell’ordine sociale naturale</a:t>
            </a:r>
            <a:r>
              <a:rPr lang="it-IT" dirty="0" smtClean="0"/>
              <a:t> da parte di una lobby che pretende imporre, dispoticamente, le proprie rivendicazioni, presentate come i nuovi diritti umani, all’interno delle legislazioni nazionali e dei programmi educativi scolastici.</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30722" name="Picture 2" descr="C:\Users\Master\Desktop\Ultime foto\gen26.png"/>
          <p:cNvPicPr>
            <a:picLocks noChangeAspect="1" noChangeArrowheads="1"/>
          </p:cNvPicPr>
          <p:nvPr/>
        </p:nvPicPr>
        <p:blipFill>
          <a:blip r:embed="rId2" cstate="print"/>
          <a:srcRect/>
          <a:stretch>
            <a:fillRect/>
          </a:stretch>
        </p:blipFill>
        <p:spPr bwMode="auto">
          <a:xfrm>
            <a:off x="251520" y="2780928"/>
            <a:ext cx="3928672" cy="144016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p:cTn id="7" dur="500" fill="hold"/>
                                        <p:tgtEl>
                                          <p:spTgt spid="30722"/>
                                        </p:tgtEl>
                                        <p:attrNameLst>
                                          <p:attrName>ppt_w</p:attrName>
                                        </p:attrNameLst>
                                      </p:cBhvr>
                                      <p:tavLst>
                                        <p:tav tm="0">
                                          <p:val>
                                            <p:fltVal val="0"/>
                                          </p:val>
                                        </p:tav>
                                        <p:tav tm="100000">
                                          <p:val>
                                            <p:strVal val="#ppt_w"/>
                                          </p:val>
                                        </p:tav>
                                      </p:tavLst>
                                    </p:anim>
                                    <p:anim calcmode="lin" valueType="num">
                                      <p:cBhvr>
                                        <p:cTn id="8" dur="500" fill="hold"/>
                                        <p:tgtEl>
                                          <p:spTgt spid="30722"/>
                                        </p:tgtEl>
                                        <p:attrNameLst>
                                          <p:attrName>ppt_h</p:attrName>
                                        </p:attrNameLst>
                                      </p:cBhvr>
                                      <p:tavLst>
                                        <p:tav tm="0">
                                          <p:val>
                                            <p:fltVal val="0"/>
                                          </p:val>
                                        </p:tav>
                                        <p:tav tm="100000">
                                          <p:val>
                                            <p:strVal val="#ppt_h"/>
                                          </p:val>
                                        </p:tav>
                                      </p:tavLst>
                                    </p:anim>
                                    <p:anim calcmode="lin" valueType="num">
                                      <p:cBhvr>
                                        <p:cTn id="9" dur="500" fill="hold"/>
                                        <p:tgtEl>
                                          <p:spTgt spid="30722"/>
                                        </p:tgtEl>
                                        <p:attrNameLst>
                                          <p:attrName>style.rotation</p:attrName>
                                        </p:attrNameLst>
                                      </p:cBhvr>
                                      <p:tavLst>
                                        <p:tav tm="0">
                                          <p:val>
                                            <p:fltVal val="360"/>
                                          </p:val>
                                        </p:tav>
                                        <p:tav tm="100000">
                                          <p:val>
                                            <p:fltVal val="0"/>
                                          </p:val>
                                        </p:tav>
                                      </p:tavLst>
                                    </p:anim>
                                    <p:animEffect transition="in" filter="fade">
                                      <p:cBhvr>
                                        <p:cTn id="10" dur="500"/>
                                        <p:tgtEl>
                                          <p:spTgt spid="3072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animEffect transition="in" filter="fade">
                                      <p:cBhvr>
                                        <p:cTn id="15" dur="1000"/>
                                        <p:tgtEl>
                                          <p:spTgt spid="8">
                                            <p:txEl>
                                              <p:pRg st="6" end="6"/>
                                            </p:txEl>
                                          </p:spTgt>
                                        </p:tgtEl>
                                      </p:cBhvr>
                                    </p:animEffect>
                                    <p:anim calcmode="lin" valueType="num">
                                      <p:cBhvr>
                                        <p:cTn id="1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8" end="8"/>
                                            </p:txEl>
                                          </p:spTgt>
                                        </p:tgtEl>
                                        <p:attrNameLst>
                                          <p:attrName>style.visibility</p:attrName>
                                        </p:attrNameLst>
                                      </p:cBhvr>
                                      <p:to>
                                        <p:strVal val="visible"/>
                                      </p:to>
                                    </p:set>
                                    <p:animEffect transition="in" filter="fade">
                                      <p:cBhvr>
                                        <p:cTn id="22" dur="1000"/>
                                        <p:tgtEl>
                                          <p:spTgt spid="8">
                                            <p:txEl>
                                              <p:pRg st="8" end="8"/>
                                            </p:txEl>
                                          </p:spTgt>
                                        </p:tgtEl>
                                      </p:cBhvr>
                                    </p:animEffect>
                                    <p:anim calcmode="lin" valueType="num">
                                      <p:cBhvr>
                                        <p:cTn id="23"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perché è un’ideologia intollerante e totalitaria? (3)</a:t>
            </a:r>
            <a:endParaRPr lang="it-IT" sz="2400" b="1" dirty="0">
              <a:solidFill>
                <a:srgbClr val="FF0000"/>
              </a:solidFill>
            </a:endParaRPr>
          </a:p>
        </p:txBody>
      </p:sp>
      <p:sp>
        <p:nvSpPr>
          <p:cNvPr id="6" name="Segnaposto data 5"/>
          <p:cNvSpPr>
            <a:spLocks noGrp="1"/>
          </p:cNvSpPr>
          <p:nvPr>
            <p:ph type="dt" sz="half" idx="10"/>
          </p:nvPr>
        </p:nvSpPr>
        <p:spPr/>
        <p:txBody>
          <a:bodyPr/>
          <a:lstStyle/>
          <a:p>
            <a:fld id="{1A7C84C7-875C-4C5E-8E66-6659946F222E}"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8" name="Rettangolo 7"/>
          <p:cNvSpPr/>
          <p:nvPr/>
        </p:nvSpPr>
        <p:spPr>
          <a:xfrm>
            <a:off x="251520" y="1052736"/>
            <a:ext cx="8568952"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p>
          <a:p>
            <a:pPr algn="just"/>
            <a:r>
              <a:rPr lang="it-IT" b="1" dirty="0" smtClean="0">
                <a:solidFill>
                  <a:srgbClr val="FFFF00"/>
                </a:solidFill>
              </a:rPr>
              <a:t>Un vero e proprio </a:t>
            </a:r>
            <a:r>
              <a:rPr lang="it-IT" b="1" i="1" dirty="0" smtClean="0">
                <a:solidFill>
                  <a:srgbClr val="FFFF00"/>
                </a:solidFill>
              </a:rPr>
              <a:t>diktat</a:t>
            </a:r>
            <a:r>
              <a:rPr lang="it-IT" b="1" dirty="0" smtClean="0">
                <a:solidFill>
                  <a:srgbClr val="FFFF00"/>
                </a:solidFill>
              </a:rPr>
              <a:t> etico globale</a:t>
            </a:r>
            <a:r>
              <a:rPr lang="it-IT" dirty="0" smtClean="0"/>
              <a:t> che, pur non facendo ancora, ufficialmente, parte del diritto internazionale e non vincolando, dunque, giuridicamente i singoli Stati, grazie all’appoggio del </a:t>
            </a:r>
            <a:r>
              <a:rPr lang="it-IT" i="1" dirty="0" err="1" smtClean="0"/>
              <a:t>mainstream</a:t>
            </a:r>
            <a:r>
              <a:rPr lang="it-IT" dirty="0" smtClean="0"/>
              <a:t> dominante, esercita una pressione ed un’influenza ideologica decisiva sulle menti e i comportamenti delle attuali e future generazioni. </a:t>
            </a:r>
          </a:p>
          <a:p>
            <a:pPr algn="just"/>
            <a:endParaRPr lang="it-IT" b="1" dirty="0" smtClean="0"/>
          </a:p>
          <a:p>
            <a:pPr algn="just"/>
            <a:r>
              <a:rPr lang="it-IT" b="1" dirty="0" smtClean="0">
                <a:solidFill>
                  <a:srgbClr val="FFFF00"/>
                </a:solidFill>
              </a:rPr>
              <a:t>Marguerite </a:t>
            </a:r>
            <a:r>
              <a:rPr lang="it-IT" b="1" dirty="0" err="1" smtClean="0">
                <a:solidFill>
                  <a:srgbClr val="FFFF00"/>
                </a:solidFill>
              </a:rPr>
              <a:t>Peeters</a:t>
            </a:r>
            <a:r>
              <a:rPr lang="it-IT" dirty="0" smtClean="0"/>
              <a:t> nota come la nuova etica si è imposta, in maniera indolore, attraverso una “</a:t>
            </a:r>
            <a:r>
              <a:rPr lang="it-IT" b="1" dirty="0" smtClean="0">
                <a:solidFill>
                  <a:srgbClr val="FFFF00"/>
                </a:solidFill>
              </a:rPr>
              <a:t>rivoluzione silenziosa</a:t>
            </a:r>
            <a:r>
              <a:rPr lang="it-IT" dirty="0" smtClean="0"/>
              <a:t>”, e, in pratica, essa:</a:t>
            </a:r>
          </a:p>
          <a:p>
            <a:pPr algn="just"/>
            <a:endParaRPr lang="it-IT" dirty="0" smtClean="0"/>
          </a:p>
          <a:p>
            <a:pPr algn="ctr"/>
            <a:r>
              <a:rPr lang="it-IT" sz="2400" b="1" i="1" dirty="0" smtClean="0">
                <a:solidFill>
                  <a:srgbClr val="FFFF00"/>
                </a:solidFill>
              </a:rPr>
              <a:t>«Già governa le nazioni del mondo. Quale capo di stato, in effetti, ha proposto, elaborato, espresso un’alternativa ai nuovi paradigmi? Quale organizzazione ha osato mettere in discussione i loro principi soggiacenti? Quale cultura ha opposto loro una resistenza efficace? Il punto è che tutti gli attori sociali e politici influenti, ovunque nel mondo, non solamente non hanno opposto resistenza, bensì hanno </a:t>
            </a:r>
            <a:r>
              <a:rPr lang="it-IT" sz="2400" b="1" i="1" dirty="0" err="1" smtClean="0">
                <a:solidFill>
                  <a:srgbClr val="FFFF00"/>
                </a:solidFill>
              </a:rPr>
              <a:t>internalizzato</a:t>
            </a:r>
            <a:r>
              <a:rPr lang="it-IT" sz="2400" b="1" i="1" dirty="0" smtClean="0">
                <a:solidFill>
                  <a:srgbClr val="FFFF00"/>
                </a:solidFill>
              </a:rPr>
              <a:t> e si sono appropriati dei nuovi paradigmi. L’allineamento è stato generalizzato».</a:t>
            </a:r>
            <a:endParaRPr lang="it-IT" sz="2400" b="1" dirty="0" smtClean="0">
              <a:solidFill>
                <a:srgbClr val="FFFF00"/>
              </a:solidFill>
            </a:endParaRP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6" end="6"/>
                                            </p:txEl>
                                          </p:spTgt>
                                        </p:tgtEl>
                                        <p:attrNameLst>
                                          <p:attrName>style.visibility</p:attrName>
                                        </p:attrNameLst>
                                      </p:cBhvr>
                                      <p:to>
                                        <p:strVal val="visible"/>
                                      </p:to>
                                    </p:set>
                                    <p:animEffect transition="in" filter="fade">
                                      <p:cBhvr>
                                        <p:cTn id="7" dur="1000"/>
                                        <p:tgtEl>
                                          <p:spTgt spid="8">
                                            <p:txEl>
                                              <p:pRg st="6" end="6"/>
                                            </p:txEl>
                                          </p:spTgt>
                                        </p:tgtEl>
                                      </p:cBhvr>
                                    </p:animEffect>
                                    <p:anim calcmode="lin" valueType="num">
                                      <p:cBhvr>
                                        <p:cTn id="8"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8" end="8"/>
                                            </p:txEl>
                                          </p:spTgt>
                                        </p:tgtEl>
                                        <p:attrNameLst>
                                          <p:attrName>style.visibility</p:attrName>
                                        </p:attrNameLst>
                                      </p:cBhvr>
                                      <p:to>
                                        <p:strVal val="visible"/>
                                      </p:to>
                                    </p:set>
                                    <p:animEffect transition="in" filter="fade">
                                      <p:cBhvr>
                                        <p:cTn id="14" dur="1000"/>
                                        <p:tgtEl>
                                          <p:spTgt spid="8">
                                            <p:txEl>
                                              <p:pRg st="8" end="8"/>
                                            </p:txEl>
                                          </p:spTgt>
                                        </p:tgtEl>
                                      </p:cBhvr>
                                    </p:animEffect>
                                    <p:anim calcmode="lin" valueType="num">
                                      <p:cBhvr>
                                        <p:cTn id="15"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10" end="10"/>
                                            </p:txEl>
                                          </p:spTgt>
                                        </p:tgtEl>
                                        <p:attrNameLst>
                                          <p:attrName>style.visibility</p:attrName>
                                        </p:attrNameLst>
                                      </p:cBhvr>
                                      <p:to>
                                        <p:strVal val="visible"/>
                                      </p:to>
                                    </p:set>
                                    <p:animEffect transition="in" filter="fade">
                                      <p:cBhvr>
                                        <p:cTn id="21" dur="1000"/>
                                        <p:tgtEl>
                                          <p:spTgt spid="8">
                                            <p:txEl>
                                              <p:pRg st="10" end="10"/>
                                            </p:txEl>
                                          </p:spTgt>
                                        </p:tgtEl>
                                      </p:cBhvr>
                                    </p:animEffect>
                                    <p:anim calcmode="lin" valueType="num">
                                      <p:cBhvr>
                                        <p:cTn id="22"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4800" b="1" dirty="0" smtClean="0">
                <a:solidFill>
                  <a:srgbClr val="FF0000"/>
                </a:solidFill>
              </a:rPr>
              <a:t>E’ il prodotto della cultura</a:t>
            </a:r>
            <a:endParaRPr lang="it-IT" sz="4800" b="1" dirty="0">
              <a:solidFill>
                <a:srgbClr val="FF0000"/>
              </a:solidFill>
            </a:endParaRPr>
          </a:p>
        </p:txBody>
      </p:sp>
      <p:sp>
        <p:nvSpPr>
          <p:cNvPr id="6" name="Segnaposto data 5"/>
          <p:cNvSpPr>
            <a:spLocks noGrp="1"/>
          </p:cNvSpPr>
          <p:nvPr>
            <p:ph type="dt" sz="half" idx="10"/>
          </p:nvPr>
        </p:nvSpPr>
        <p:spPr/>
        <p:txBody>
          <a:bodyPr/>
          <a:lstStyle/>
          <a:p>
            <a:fld id="{530356E4-2DB0-409A-A94C-BACE98796B4B}"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8" name="Rettangolo 7"/>
          <p:cNvSpPr/>
          <p:nvPr/>
        </p:nvSpPr>
        <p:spPr>
          <a:xfrm>
            <a:off x="323528" y="1124744"/>
            <a:ext cx="842493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2400" b="1" dirty="0" smtClean="0">
              <a:solidFill>
                <a:srgbClr val="FFFF00"/>
              </a:solidFill>
            </a:endParaRPr>
          </a:p>
          <a:p>
            <a:pPr algn="just"/>
            <a:r>
              <a:rPr lang="it-IT" sz="2400" b="1" dirty="0" smtClean="0">
                <a:solidFill>
                  <a:srgbClr val="FFFF00"/>
                </a:solidFill>
              </a:rPr>
              <a:t>Il sesso è un dato biologico e naturale, il genere un dato psicologico e socio-culturale. In tale prospettiva, la differenza tra uomini e donne, l’essere maschio e femmina non è un dato oggettivo e reale ma è un prodotto della cultura e della costruzione sociale dei ruoli.</a:t>
            </a:r>
          </a:p>
          <a:p>
            <a:pPr algn="ctr"/>
            <a:endParaRPr lang="it-IT" dirty="0"/>
          </a:p>
        </p:txBody>
      </p:sp>
      <p:pic>
        <p:nvPicPr>
          <p:cNvPr id="2050" name="Picture 2" descr="C:\Users\Master\Desktop\Ultime foto\gen19.jpg"/>
          <p:cNvPicPr>
            <a:picLocks noChangeAspect="1" noChangeArrowheads="1"/>
          </p:cNvPicPr>
          <p:nvPr/>
        </p:nvPicPr>
        <p:blipFill>
          <a:blip r:embed="rId2" cstate="print"/>
          <a:srcRect/>
          <a:stretch>
            <a:fillRect/>
          </a:stretch>
        </p:blipFill>
        <p:spPr bwMode="auto">
          <a:xfrm>
            <a:off x="2195736" y="3501008"/>
            <a:ext cx="4971470" cy="243152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perché è un’ideologia intollerante e totalitaria? (4)</a:t>
            </a:r>
            <a:endParaRPr lang="it-IT" sz="2400" b="1" dirty="0">
              <a:solidFill>
                <a:srgbClr val="FF0000"/>
              </a:solidFill>
            </a:endParaRPr>
          </a:p>
        </p:txBody>
      </p:sp>
      <p:sp>
        <p:nvSpPr>
          <p:cNvPr id="6" name="Segnaposto data 5"/>
          <p:cNvSpPr>
            <a:spLocks noGrp="1"/>
          </p:cNvSpPr>
          <p:nvPr>
            <p:ph type="dt" sz="half" idx="10"/>
          </p:nvPr>
        </p:nvSpPr>
        <p:spPr/>
        <p:txBody>
          <a:bodyPr/>
          <a:lstStyle/>
          <a:p>
            <a:fld id="{60AF72DC-0C53-493A-854E-2778F37094C9}"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a:p>
        </p:txBody>
      </p:sp>
      <p:sp>
        <p:nvSpPr>
          <p:cNvPr id="8" name="Rettangolo 7"/>
          <p:cNvSpPr/>
          <p:nvPr/>
        </p:nvSpPr>
        <p:spPr>
          <a:xfrm>
            <a:off x="5076056" y="1124744"/>
            <a:ext cx="3600400"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Il </a:t>
            </a:r>
            <a:r>
              <a:rPr lang="it-IT" b="1" i="1" dirty="0" smtClean="0">
                <a:solidFill>
                  <a:srgbClr val="FFFF00"/>
                </a:solidFill>
              </a:rPr>
              <a:t>diktat</a:t>
            </a:r>
            <a:r>
              <a:rPr lang="it-IT" b="1" dirty="0" smtClean="0">
                <a:solidFill>
                  <a:srgbClr val="FFFF00"/>
                </a:solidFill>
              </a:rPr>
              <a:t> ideologico di una minoranza viene, </a:t>
            </a:r>
            <a:r>
              <a:rPr lang="it-IT" dirty="0" smtClean="0"/>
              <a:t>prepotentemente, somministrato alle incolpevoli nuove generazioni. </a:t>
            </a:r>
          </a:p>
          <a:p>
            <a:pPr algn="just"/>
            <a:endParaRPr lang="it-IT" dirty="0" smtClean="0"/>
          </a:p>
          <a:p>
            <a:pPr algn="just"/>
            <a:r>
              <a:rPr lang="it-IT" b="1" dirty="0" smtClean="0">
                <a:solidFill>
                  <a:srgbClr val="FFFF00"/>
                </a:solidFill>
              </a:rPr>
              <a:t>Sono loro</a:t>
            </a:r>
            <a:r>
              <a:rPr lang="it-IT" dirty="0" smtClean="0"/>
              <a:t>, indottrinati fin dall’asilo al nuovo pensiero unico, le prime innocenti vittime di una rivoluzione, che ne compromette irrimediabilmente l’infanzia e l’adolescenza.</a:t>
            </a:r>
          </a:p>
          <a:p>
            <a:pPr algn="just"/>
            <a:endParaRPr lang="it-IT" b="1" dirty="0" smtClean="0">
              <a:solidFill>
                <a:srgbClr val="FFFF00"/>
              </a:solidFill>
            </a:endParaRPr>
          </a:p>
          <a:p>
            <a:pPr algn="just"/>
            <a:r>
              <a:rPr lang="it-IT" b="1" dirty="0" smtClean="0">
                <a:solidFill>
                  <a:srgbClr val="FFFF00"/>
                </a:solidFill>
              </a:rPr>
              <a:t>Di fronte a tale violenza </a:t>
            </a:r>
            <a:r>
              <a:rPr lang="it-IT" dirty="0" smtClean="0"/>
              <a:t>colpisce il colpevole silenzio della maggior parte di coloro che dovrebbero essere schierati in prima linea a difesa dei bambini a cominciare dalla categoria degli psicologi. </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31746" name="Picture 2" descr="C:\Users\Master\Desktop\Ultime foto\gen28.jpg"/>
          <p:cNvPicPr>
            <a:picLocks noChangeAspect="1" noChangeArrowheads="1"/>
          </p:cNvPicPr>
          <p:nvPr/>
        </p:nvPicPr>
        <p:blipFill>
          <a:blip r:embed="rId2" cstate="print"/>
          <a:srcRect/>
          <a:stretch>
            <a:fillRect/>
          </a:stretch>
        </p:blipFill>
        <p:spPr bwMode="auto">
          <a:xfrm>
            <a:off x="251520" y="2204864"/>
            <a:ext cx="4538598" cy="26642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ppt_w</p:attrName>
                                        </p:attrNameLst>
                                      </p:cBhvr>
                                      <p:tavLst>
                                        <p:tav tm="0">
                                          <p:val>
                                            <p:fltVal val="0"/>
                                          </p:val>
                                        </p:tav>
                                        <p:tav tm="100000">
                                          <p:val>
                                            <p:strVal val="#ppt_w"/>
                                          </p:val>
                                        </p:tav>
                                      </p:tavLst>
                                    </p:anim>
                                    <p:anim calcmode="lin" valueType="num">
                                      <p:cBhvr>
                                        <p:cTn id="8" dur="500" fill="hold"/>
                                        <p:tgtEl>
                                          <p:spTgt spid="31746"/>
                                        </p:tgtEl>
                                        <p:attrNameLst>
                                          <p:attrName>ppt_h</p:attrName>
                                        </p:attrNameLst>
                                      </p:cBhvr>
                                      <p:tavLst>
                                        <p:tav tm="0">
                                          <p:val>
                                            <p:fltVal val="0"/>
                                          </p:val>
                                        </p:tav>
                                        <p:tav tm="100000">
                                          <p:val>
                                            <p:strVal val="#ppt_h"/>
                                          </p:val>
                                        </p:tav>
                                      </p:tavLst>
                                    </p:anim>
                                    <p:anim calcmode="lin" valueType="num">
                                      <p:cBhvr>
                                        <p:cTn id="9" dur="500" fill="hold"/>
                                        <p:tgtEl>
                                          <p:spTgt spid="31746"/>
                                        </p:tgtEl>
                                        <p:attrNameLst>
                                          <p:attrName>style.rotation</p:attrName>
                                        </p:attrNameLst>
                                      </p:cBhvr>
                                      <p:tavLst>
                                        <p:tav tm="0">
                                          <p:val>
                                            <p:fltVal val="360"/>
                                          </p:val>
                                        </p:tav>
                                        <p:tav tm="100000">
                                          <p:val>
                                            <p:fltVal val="0"/>
                                          </p:val>
                                        </p:tav>
                                      </p:tavLst>
                                    </p:anim>
                                    <p:animEffect transition="in" filter="fade">
                                      <p:cBhvr>
                                        <p:cTn id="10" dur="500"/>
                                        <p:tgtEl>
                                          <p:spTgt spid="3174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7" end="7"/>
                                            </p:txEl>
                                          </p:spTgt>
                                        </p:tgtEl>
                                        <p:attrNameLst>
                                          <p:attrName>style.visibility</p:attrName>
                                        </p:attrNameLst>
                                      </p:cBhvr>
                                      <p:to>
                                        <p:strVal val="visible"/>
                                      </p:to>
                                    </p:set>
                                    <p:animEffect transition="in" filter="fade">
                                      <p:cBhvr>
                                        <p:cTn id="15" dur="1000"/>
                                        <p:tgtEl>
                                          <p:spTgt spid="8">
                                            <p:txEl>
                                              <p:pRg st="7" end="7"/>
                                            </p:txEl>
                                          </p:spTgt>
                                        </p:tgtEl>
                                      </p:cBhvr>
                                    </p:animEffect>
                                    <p:anim calcmode="lin" valueType="num">
                                      <p:cBhvr>
                                        <p:cTn id="16"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9" end="9"/>
                                            </p:txEl>
                                          </p:spTgt>
                                        </p:tgtEl>
                                        <p:attrNameLst>
                                          <p:attrName>style.visibility</p:attrName>
                                        </p:attrNameLst>
                                      </p:cBhvr>
                                      <p:to>
                                        <p:strVal val="visible"/>
                                      </p:to>
                                    </p:set>
                                    <p:animEffect transition="in" filter="fade">
                                      <p:cBhvr>
                                        <p:cTn id="22" dur="1000"/>
                                        <p:tgtEl>
                                          <p:spTgt spid="8">
                                            <p:txEl>
                                              <p:pRg st="9" end="9"/>
                                            </p:txEl>
                                          </p:spTgt>
                                        </p:tgtEl>
                                      </p:cBhvr>
                                    </p:animEffect>
                                    <p:anim calcmode="lin" valueType="num">
                                      <p:cBhvr>
                                        <p:cTn id="23"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animEffect transition="in" filter="fade">
                                      <p:cBhvr>
                                        <p:cTn id="29" dur="1000"/>
                                        <p:tgtEl>
                                          <p:spTgt spid="8">
                                            <p:txEl>
                                              <p:pRg st="11" end="11"/>
                                            </p:txEl>
                                          </p:spTgt>
                                        </p:tgtEl>
                                      </p:cBhvr>
                                    </p:animEffect>
                                    <p:anim calcmode="lin" valueType="num">
                                      <p:cBhvr>
                                        <p:cTn id="30"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b="1" dirty="0" smtClean="0">
                <a:solidFill>
                  <a:srgbClr val="FF0000"/>
                </a:solidFill>
              </a:rPr>
              <a:t>John Money, il caso </a:t>
            </a:r>
            <a:r>
              <a:rPr lang="it-IT" b="1" dirty="0" err="1" smtClean="0">
                <a:solidFill>
                  <a:srgbClr val="FF0000"/>
                </a:solidFill>
              </a:rPr>
              <a:t>Reimer</a:t>
            </a:r>
            <a:r>
              <a:rPr lang="it-IT" b="1" dirty="0" smtClean="0">
                <a:solidFill>
                  <a:srgbClr val="FF0000"/>
                </a:solidFill>
              </a:rPr>
              <a:t> (1)</a:t>
            </a:r>
            <a:endParaRPr lang="it-IT" b="1" dirty="0">
              <a:solidFill>
                <a:srgbClr val="FF0000"/>
              </a:solidFill>
            </a:endParaRPr>
          </a:p>
        </p:txBody>
      </p:sp>
      <p:sp>
        <p:nvSpPr>
          <p:cNvPr id="6" name="Segnaposto data 5"/>
          <p:cNvSpPr>
            <a:spLocks noGrp="1"/>
          </p:cNvSpPr>
          <p:nvPr>
            <p:ph type="dt" sz="half" idx="10"/>
          </p:nvPr>
        </p:nvSpPr>
        <p:spPr/>
        <p:txBody>
          <a:bodyPr/>
          <a:lstStyle/>
          <a:p>
            <a:fld id="{EE5AA45B-E1D0-4E8F-9CF4-3B296E9B58F0}"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21</a:t>
            </a:fld>
            <a:endParaRPr lang="it-IT"/>
          </a:p>
        </p:txBody>
      </p:sp>
      <p:sp>
        <p:nvSpPr>
          <p:cNvPr id="8" name="Rettangolo 7"/>
          <p:cNvSpPr/>
          <p:nvPr/>
        </p:nvSpPr>
        <p:spPr>
          <a:xfrm>
            <a:off x="467544" y="1196752"/>
            <a:ext cx="4032448"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Oggi si parla spesso, non sempre a proposito, di “teorie gender" </a:t>
            </a:r>
            <a:r>
              <a:rPr lang="it-IT" dirty="0" smtClean="0"/>
              <a:t>senza capire bene da dove esse vengano e su quali basi si siano sviluppate.</a:t>
            </a:r>
          </a:p>
          <a:p>
            <a:pPr algn="just"/>
            <a:endParaRPr lang="it-IT" dirty="0" smtClean="0"/>
          </a:p>
          <a:p>
            <a:pPr algn="just"/>
            <a:r>
              <a:rPr lang="it-IT" b="1" dirty="0" smtClean="0">
                <a:solidFill>
                  <a:srgbClr val="FFFF00"/>
                </a:solidFill>
              </a:rPr>
              <a:t>John Money (1921-2006), </a:t>
            </a:r>
            <a:r>
              <a:rPr lang="it-IT" dirty="0" smtClean="0"/>
              <a:t>uno psicologo che dedicò la sua vita e il suo lavoro allo studio della sessualità umana e che fu il primo studioso a parlare di ruoli e di generi sessuali.</a:t>
            </a:r>
          </a:p>
          <a:p>
            <a:pPr algn="just"/>
            <a:endParaRPr lang="it-IT" dirty="0" smtClean="0"/>
          </a:p>
          <a:p>
            <a:pPr algn="just"/>
            <a:r>
              <a:rPr lang="it-IT" b="1" dirty="0" smtClean="0">
                <a:solidFill>
                  <a:srgbClr val="FFFF00"/>
                </a:solidFill>
              </a:rPr>
              <a:t>John Money sosteneva la teoria della neutralità di genere</a:t>
            </a:r>
            <a:r>
              <a:rPr lang="it-IT" dirty="0" smtClean="0"/>
              <a:t>, secondo la quale l'identità sessuale si sviluppa in base al contesto sociale (quindi è appresa) nell'infanzia e può essere modificata attraverso opportuni interventi.</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endParaRPr lang="it-IT" dirty="0" smtClean="0"/>
          </a:p>
          <a:p>
            <a:endParaRPr lang="it-IT" dirty="0" smtClean="0"/>
          </a:p>
          <a:p>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1026" name="Picture 2" descr="C:\Users\Master\Desktop\Ultime foto\mon.jpg"/>
          <p:cNvPicPr>
            <a:picLocks noChangeAspect="1" noChangeArrowheads="1"/>
          </p:cNvPicPr>
          <p:nvPr/>
        </p:nvPicPr>
        <p:blipFill>
          <a:blip r:embed="rId2" cstate="print"/>
          <a:srcRect/>
          <a:stretch>
            <a:fillRect/>
          </a:stretch>
        </p:blipFill>
        <p:spPr bwMode="auto">
          <a:xfrm>
            <a:off x="4788024" y="1844824"/>
            <a:ext cx="3744416" cy="37444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 calcmode="lin" valueType="num">
                                      <p:cBhvr>
                                        <p:cTn id="9" dur="500" fill="hold"/>
                                        <p:tgtEl>
                                          <p:spTgt spid="1026"/>
                                        </p:tgtEl>
                                        <p:attrNameLst>
                                          <p:attrName>style.rotation</p:attrName>
                                        </p:attrNameLst>
                                      </p:cBhvr>
                                      <p:tavLst>
                                        <p:tav tm="0">
                                          <p:val>
                                            <p:fltVal val="360"/>
                                          </p:val>
                                        </p:tav>
                                        <p:tav tm="100000">
                                          <p:val>
                                            <p:fltVal val="0"/>
                                          </p:val>
                                        </p:tav>
                                      </p:tavLst>
                                    </p:anim>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16" end="16"/>
                                            </p:txEl>
                                          </p:spTgt>
                                        </p:tgtEl>
                                        <p:attrNameLst>
                                          <p:attrName>style.visibility</p:attrName>
                                        </p:attrNameLst>
                                      </p:cBhvr>
                                      <p:to>
                                        <p:strVal val="visible"/>
                                      </p:to>
                                    </p:set>
                                    <p:animEffect transition="in" filter="fade">
                                      <p:cBhvr>
                                        <p:cTn id="15" dur="1000"/>
                                        <p:tgtEl>
                                          <p:spTgt spid="8">
                                            <p:txEl>
                                              <p:pRg st="16" end="16"/>
                                            </p:txEl>
                                          </p:spTgt>
                                        </p:tgtEl>
                                      </p:cBhvr>
                                    </p:animEffect>
                                    <p:anim calcmode="lin" valueType="num">
                                      <p:cBhvr>
                                        <p:cTn id="16" dur="1000" fill="hold"/>
                                        <p:tgtEl>
                                          <p:spTgt spid="8">
                                            <p:txEl>
                                              <p:pRg st="16" end="16"/>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18" end="18"/>
                                            </p:txEl>
                                          </p:spTgt>
                                        </p:tgtEl>
                                        <p:attrNameLst>
                                          <p:attrName>style.visibility</p:attrName>
                                        </p:attrNameLst>
                                      </p:cBhvr>
                                      <p:to>
                                        <p:strVal val="visible"/>
                                      </p:to>
                                    </p:set>
                                    <p:animEffect transition="in" filter="fade">
                                      <p:cBhvr>
                                        <p:cTn id="22" dur="1000"/>
                                        <p:tgtEl>
                                          <p:spTgt spid="8">
                                            <p:txEl>
                                              <p:pRg st="18" end="18"/>
                                            </p:txEl>
                                          </p:spTgt>
                                        </p:tgtEl>
                                      </p:cBhvr>
                                    </p:animEffect>
                                    <p:anim calcmode="lin" valueType="num">
                                      <p:cBhvr>
                                        <p:cTn id="23" dur="1000" fill="hold"/>
                                        <p:tgtEl>
                                          <p:spTgt spid="8">
                                            <p:txEl>
                                              <p:pRg st="18" end="18"/>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20" end="20"/>
                                            </p:txEl>
                                          </p:spTgt>
                                        </p:tgtEl>
                                        <p:attrNameLst>
                                          <p:attrName>style.visibility</p:attrName>
                                        </p:attrNameLst>
                                      </p:cBhvr>
                                      <p:to>
                                        <p:strVal val="visible"/>
                                      </p:to>
                                    </p:set>
                                    <p:animEffect transition="in" filter="fade">
                                      <p:cBhvr>
                                        <p:cTn id="29" dur="1000"/>
                                        <p:tgtEl>
                                          <p:spTgt spid="8">
                                            <p:txEl>
                                              <p:pRg st="20" end="20"/>
                                            </p:txEl>
                                          </p:spTgt>
                                        </p:tgtEl>
                                      </p:cBhvr>
                                    </p:animEffect>
                                    <p:anim calcmode="lin" valueType="num">
                                      <p:cBhvr>
                                        <p:cTn id="30" dur="1000" fill="hold"/>
                                        <p:tgtEl>
                                          <p:spTgt spid="8">
                                            <p:txEl>
                                              <p:pRg st="20" end="20"/>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20" end="2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b="1" dirty="0" smtClean="0">
                <a:solidFill>
                  <a:srgbClr val="FF0000"/>
                </a:solidFill>
              </a:rPr>
              <a:t>John Money, il caso </a:t>
            </a:r>
            <a:r>
              <a:rPr lang="it-IT" b="1" dirty="0" err="1" smtClean="0">
                <a:solidFill>
                  <a:srgbClr val="FF0000"/>
                </a:solidFill>
              </a:rPr>
              <a:t>Reimer</a:t>
            </a:r>
            <a:r>
              <a:rPr lang="it-IT" b="1" dirty="0" smtClean="0">
                <a:solidFill>
                  <a:srgbClr val="FF0000"/>
                </a:solidFill>
              </a:rPr>
              <a:t> (2)</a:t>
            </a:r>
            <a:endParaRPr lang="it-IT" b="1" dirty="0">
              <a:solidFill>
                <a:srgbClr val="FF0000"/>
              </a:solidFill>
            </a:endParaRPr>
          </a:p>
        </p:txBody>
      </p:sp>
      <p:sp>
        <p:nvSpPr>
          <p:cNvPr id="6" name="Segnaposto data 5"/>
          <p:cNvSpPr>
            <a:spLocks noGrp="1"/>
          </p:cNvSpPr>
          <p:nvPr>
            <p:ph type="dt" sz="half" idx="10"/>
          </p:nvPr>
        </p:nvSpPr>
        <p:spPr/>
        <p:txBody>
          <a:bodyPr/>
          <a:lstStyle/>
          <a:p>
            <a:fld id="{AF5034AE-A406-4491-8C48-DB88D58CDCCD}"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22</a:t>
            </a:fld>
            <a:endParaRPr lang="it-IT"/>
          </a:p>
        </p:txBody>
      </p:sp>
      <p:sp>
        <p:nvSpPr>
          <p:cNvPr id="8" name="Rettangolo 7"/>
          <p:cNvSpPr/>
          <p:nvPr/>
        </p:nvSpPr>
        <p:spPr>
          <a:xfrm>
            <a:off x="251520" y="908720"/>
            <a:ext cx="5184576" cy="5544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Bruce </a:t>
            </a:r>
            <a:r>
              <a:rPr lang="it-IT" b="1" dirty="0" err="1" smtClean="0">
                <a:solidFill>
                  <a:srgbClr val="FFFF00"/>
                </a:solidFill>
              </a:rPr>
              <a:t>Reimer</a:t>
            </a:r>
            <a:r>
              <a:rPr lang="it-IT" b="1" dirty="0" smtClean="0">
                <a:solidFill>
                  <a:srgbClr val="FFFF00"/>
                </a:solidFill>
              </a:rPr>
              <a:t> era un bambino canadese con un fratello gemello, Brian</a:t>
            </a:r>
            <a:r>
              <a:rPr lang="it-IT" dirty="0" smtClean="0"/>
              <a:t>. All'età di sei mesi, poiché i piccoli avevano difficoltà ad urinare, fu loro diagnosticata una fimosi.</a:t>
            </a:r>
          </a:p>
          <a:p>
            <a:pPr algn="just"/>
            <a:endParaRPr lang="it-IT" dirty="0" smtClean="0"/>
          </a:p>
          <a:p>
            <a:pPr algn="just"/>
            <a:r>
              <a:rPr lang="it-IT" b="1" dirty="0" smtClean="0">
                <a:solidFill>
                  <a:srgbClr val="FFFF00"/>
                </a:solidFill>
              </a:rPr>
              <a:t>L'operazione, </a:t>
            </a:r>
            <a:r>
              <a:rPr lang="it-IT" dirty="0" smtClean="0">
                <a:solidFill>
                  <a:schemeClr val="bg1"/>
                </a:solidFill>
              </a:rPr>
              <a:t>eseguita il 27 aprile 1966, consistette nella bruciatura (cauterizzazione) dello strato di pelle che causava la fimosi.</a:t>
            </a:r>
          </a:p>
          <a:p>
            <a:pPr algn="just"/>
            <a:endParaRPr lang="it-IT" dirty="0" smtClean="0"/>
          </a:p>
          <a:p>
            <a:pPr algn="just"/>
            <a:r>
              <a:rPr lang="it-IT" b="1" dirty="0" smtClean="0">
                <a:solidFill>
                  <a:srgbClr val="FFFF00"/>
                </a:solidFill>
              </a:rPr>
              <a:t>I medici che se ne occuparono </a:t>
            </a:r>
            <a:r>
              <a:rPr lang="it-IT" dirty="0" smtClean="0"/>
              <a:t>non avevano mai adottato tale tecnica in precedenza. </a:t>
            </a:r>
          </a:p>
          <a:p>
            <a:pPr algn="just"/>
            <a:endParaRPr lang="it-IT" dirty="0" smtClean="0"/>
          </a:p>
          <a:p>
            <a:pPr algn="just"/>
            <a:r>
              <a:rPr lang="it-IT" b="1" dirty="0" smtClean="0">
                <a:solidFill>
                  <a:srgbClr val="FFFF00"/>
                </a:solidFill>
              </a:rPr>
              <a:t>Il primo ad essere operato fu Bruce</a:t>
            </a:r>
            <a:r>
              <a:rPr lang="it-IT" dirty="0" smtClean="0"/>
              <a:t>. Il risultato fu che il suo organo sessuale fu irrimediabilmente danneggiato.</a:t>
            </a:r>
          </a:p>
          <a:p>
            <a:pPr algn="just"/>
            <a:endParaRPr lang="it-IT" dirty="0" smtClean="0"/>
          </a:p>
          <a:p>
            <a:pPr algn="just"/>
            <a:r>
              <a:rPr lang="it-IT" b="1" dirty="0" smtClean="0">
                <a:solidFill>
                  <a:srgbClr val="FFFF00"/>
                </a:solidFill>
              </a:rPr>
              <a:t>Money consigliò dunque ai genitori di modificare </a:t>
            </a:r>
            <a:r>
              <a:rPr lang="it-IT" dirty="0" smtClean="0"/>
              <a:t>chirurgicamente gli organi genitali del bambino, trasformandoli da maschili in femminili, e di crescerlo come se fosse una bambina</a:t>
            </a:r>
          </a:p>
          <a:p>
            <a:pPr algn="just"/>
            <a:endParaRPr lang="it-IT" dirty="0" smtClean="0"/>
          </a:p>
          <a:p>
            <a:pPr algn="just"/>
            <a:endParaRPr lang="it-IT" dirty="0" smtClean="0"/>
          </a:p>
          <a:p>
            <a:pPr algn="just"/>
            <a:endParaRPr lang="it-IT" dirty="0" smtClean="0"/>
          </a:p>
          <a:p>
            <a:pPr algn="just"/>
            <a:endParaRPr lang="it-IT" dirty="0"/>
          </a:p>
        </p:txBody>
      </p:sp>
      <p:pic>
        <p:nvPicPr>
          <p:cNvPr id="10" name="Immagine 9" descr="John Money, il caso Reimer e le teorie"/>
          <p:cNvPicPr/>
          <p:nvPr/>
        </p:nvPicPr>
        <p:blipFill>
          <a:blip r:embed="rId2" cstate="print"/>
          <a:srcRect/>
          <a:stretch>
            <a:fillRect/>
          </a:stretch>
        </p:blipFill>
        <p:spPr bwMode="auto">
          <a:xfrm>
            <a:off x="5580112" y="2564904"/>
            <a:ext cx="3240360" cy="2088232"/>
          </a:xfrm>
          <a:prstGeom prst="rect">
            <a:avLst/>
          </a:prstGeom>
          <a:noFill/>
          <a:ln w="25400">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Effect transition="in" filter="fade">
                                      <p:cBhvr>
                                        <p:cTn id="15" dur="1000"/>
                                        <p:tgtEl>
                                          <p:spTgt spid="8">
                                            <p:txEl>
                                              <p:pRg st="4" end="4"/>
                                            </p:txEl>
                                          </p:spTgt>
                                        </p:tgtEl>
                                      </p:cBhvr>
                                    </p:animEffect>
                                    <p:anim calcmode="lin" valueType="num">
                                      <p:cBhvr>
                                        <p:cTn id="1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fade">
                                      <p:cBhvr>
                                        <p:cTn id="22" dur="1000"/>
                                        <p:tgtEl>
                                          <p:spTgt spid="8">
                                            <p:txEl>
                                              <p:pRg st="6" end="6"/>
                                            </p:txEl>
                                          </p:spTgt>
                                        </p:tgtEl>
                                      </p:cBhvr>
                                    </p:animEffect>
                                    <p:anim calcmode="lin" valueType="num">
                                      <p:cBhvr>
                                        <p:cTn id="23"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8" end="8"/>
                                            </p:txEl>
                                          </p:spTgt>
                                        </p:tgtEl>
                                        <p:attrNameLst>
                                          <p:attrName>style.visibility</p:attrName>
                                        </p:attrNameLst>
                                      </p:cBhvr>
                                      <p:to>
                                        <p:strVal val="visible"/>
                                      </p:to>
                                    </p:set>
                                    <p:animEffect transition="in" filter="fade">
                                      <p:cBhvr>
                                        <p:cTn id="29" dur="1000"/>
                                        <p:tgtEl>
                                          <p:spTgt spid="8">
                                            <p:txEl>
                                              <p:pRg st="8" end="8"/>
                                            </p:txEl>
                                          </p:spTgt>
                                        </p:tgtEl>
                                      </p:cBhvr>
                                    </p:animEffect>
                                    <p:anim calcmode="lin" valueType="num">
                                      <p:cBhvr>
                                        <p:cTn id="30"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10" end="10"/>
                                            </p:txEl>
                                          </p:spTgt>
                                        </p:tgtEl>
                                        <p:attrNameLst>
                                          <p:attrName>style.visibility</p:attrName>
                                        </p:attrNameLst>
                                      </p:cBhvr>
                                      <p:to>
                                        <p:strVal val="visible"/>
                                      </p:to>
                                    </p:set>
                                    <p:animEffect transition="in" filter="fade">
                                      <p:cBhvr>
                                        <p:cTn id="36" dur="1000"/>
                                        <p:tgtEl>
                                          <p:spTgt spid="8">
                                            <p:txEl>
                                              <p:pRg st="10" end="10"/>
                                            </p:txEl>
                                          </p:spTgt>
                                        </p:tgtEl>
                                      </p:cBhvr>
                                    </p:animEffect>
                                    <p:anim calcmode="lin" valueType="num">
                                      <p:cBhvr>
                                        <p:cTn id="37"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8">
                                            <p:txEl>
                                              <p:pRg st="12" end="12"/>
                                            </p:txEl>
                                          </p:spTgt>
                                        </p:tgtEl>
                                        <p:attrNameLst>
                                          <p:attrName>style.visibility</p:attrName>
                                        </p:attrNameLst>
                                      </p:cBhvr>
                                      <p:to>
                                        <p:strVal val="visible"/>
                                      </p:to>
                                    </p:set>
                                    <p:animEffect transition="in" filter="fade">
                                      <p:cBhvr>
                                        <p:cTn id="43" dur="1000"/>
                                        <p:tgtEl>
                                          <p:spTgt spid="8">
                                            <p:txEl>
                                              <p:pRg st="12" end="12"/>
                                            </p:txEl>
                                          </p:spTgt>
                                        </p:tgtEl>
                                      </p:cBhvr>
                                    </p:animEffect>
                                    <p:anim calcmode="lin" valueType="num">
                                      <p:cBhvr>
                                        <p:cTn id="44"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45" dur="1000" fill="hold"/>
                                        <p:tgtEl>
                                          <p:spTgt spid="8">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b="1" dirty="0" smtClean="0">
                <a:solidFill>
                  <a:srgbClr val="FF0000"/>
                </a:solidFill>
              </a:rPr>
              <a:t>John Money, il caso </a:t>
            </a:r>
            <a:r>
              <a:rPr lang="it-IT" b="1" dirty="0" err="1" smtClean="0">
                <a:solidFill>
                  <a:srgbClr val="FF0000"/>
                </a:solidFill>
              </a:rPr>
              <a:t>Reimer</a:t>
            </a:r>
            <a:r>
              <a:rPr lang="it-IT" b="1" dirty="0" smtClean="0">
                <a:solidFill>
                  <a:srgbClr val="FF0000"/>
                </a:solidFill>
              </a:rPr>
              <a:t> (3)</a:t>
            </a:r>
            <a:endParaRPr lang="it-IT" b="1" dirty="0">
              <a:solidFill>
                <a:srgbClr val="FF0000"/>
              </a:solidFill>
            </a:endParaRPr>
          </a:p>
        </p:txBody>
      </p:sp>
      <p:sp>
        <p:nvSpPr>
          <p:cNvPr id="6" name="Segnaposto data 5"/>
          <p:cNvSpPr>
            <a:spLocks noGrp="1"/>
          </p:cNvSpPr>
          <p:nvPr>
            <p:ph type="dt" sz="half" idx="10"/>
          </p:nvPr>
        </p:nvSpPr>
        <p:spPr/>
        <p:txBody>
          <a:bodyPr/>
          <a:lstStyle/>
          <a:p>
            <a:fld id="{49E4515C-7D54-4DC4-ACAB-5092766C7D7E}" type="datetime1">
              <a:rPr lang="it-IT" smtClean="0"/>
              <a:pPr/>
              <a:t>16/06/2020</a:t>
            </a:fld>
            <a:endParaRPr lang="it-IT" dirty="0"/>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23</a:t>
            </a:fld>
            <a:endParaRPr lang="it-IT"/>
          </a:p>
        </p:txBody>
      </p:sp>
      <p:sp>
        <p:nvSpPr>
          <p:cNvPr id="8" name="Rettangolo 7"/>
          <p:cNvSpPr/>
          <p:nvPr/>
        </p:nvSpPr>
        <p:spPr>
          <a:xfrm>
            <a:off x="3347864" y="980728"/>
            <a:ext cx="5472608" cy="54726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Dopo un’infanzia da incubi dei due gemelli</a:t>
            </a:r>
            <a:r>
              <a:rPr lang="it-IT" dirty="0" smtClean="0"/>
              <a:t>, nel 2002 Brian si suicidò con una overdose  di antidepressivi. Nel 2004 Bruce (diventato David), si suicidò con un colpo di fucile, a 38 anni.</a:t>
            </a:r>
          </a:p>
          <a:p>
            <a:pPr algn="just"/>
            <a:endParaRPr lang="it-IT" dirty="0" smtClean="0"/>
          </a:p>
          <a:p>
            <a:pPr algn="just"/>
            <a:r>
              <a:rPr lang="it-IT" b="1" dirty="0" smtClean="0">
                <a:solidFill>
                  <a:srgbClr val="FFFF00"/>
                </a:solidFill>
              </a:rPr>
              <a:t>I genitori dei ragazzi </a:t>
            </a:r>
            <a:r>
              <a:rPr lang="it-IT" dirty="0" smtClean="0"/>
              <a:t>accusarono Money di essere colpevole della morte di entrambi i loro figli.</a:t>
            </a:r>
          </a:p>
          <a:p>
            <a:pPr algn="just"/>
            <a:endParaRPr lang="it-IT" dirty="0" smtClean="0"/>
          </a:p>
          <a:p>
            <a:pPr algn="just"/>
            <a:r>
              <a:rPr lang="it-IT" b="1" dirty="0" smtClean="0">
                <a:solidFill>
                  <a:srgbClr val="FFFF00"/>
                </a:solidFill>
              </a:rPr>
              <a:t>la storia di John Money ci insegna </a:t>
            </a:r>
            <a:r>
              <a:rPr lang="it-IT" dirty="0" smtClean="0"/>
              <a:t>che nessuna seria teoria sul genere sessuale può prescindere completamente dalla considerazione della naturale dotazione genitale con la quale si nasce ed è una palese sconfessione della teoria gender.</a:t>
            </a:r>
          </a:p>
          <a:p>
            <a:pPr algn="just"/>
            <a:endParaRPr lang="it-IT" dirty="0" smtClean="0"/>
          </a:p>
          <a:p>
            <a:pPr algn="just"/>
            <a:r>
              <a:rPr lang="it-IT" b="1" dirty="0" smtClean="0">
                <a:solidFill>
                  <a:srgbClr val="FFFF00"/>
                </a:solidFill>
              </a:rPr>
              <a:t>L'idea che l'essere umano possa completamente decidere della sua vita </a:t>
            </a:r>
            <a:r>
              <a:rPr lang="it-IT" dirty="0" smtClean="0"/>
              <a:t>senza tenere minimamente conto del sesso alla nascita, come dimostra il caso trattato da John Money, è espressione di un delirio di onnipotenza in cui, come in tutti i deliri, mancano ragione, saggezza e conoscenza.</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a:p>
        </p:txBody>
      </p:sp>
      <p:pic>
        <p:nvPicPr>
          <p:cNvPr id="2051" name="Picture 3" descr="C:\Users\Master\Desktop\Ultime foto\download.jpg"/>
          <p:cNvPicPr>
            <a:picLocks noChangeAspect="1" noChangeArrowheads="1"/>
          </p:cNvPicPr>
          <p:nvPr/>
        </p:nvPicPr>
        <p:blipFill>
          <a:blip r:embed="rId2" cstate="print"/>
          <a:srcRect/>
          <a:stretch>
            <a:fillRect/>
          </a:stretch>
        </p:blipFill>
        <p:spPr bwMode="auto">
          <a:xfrm>
            <a:off x="251520" y="1556792"/>
            <a:ext cx="2880320" cy="417646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500" fill="hold"/>
                                        <p:tgtEl>
                                          <p:spTgt spid="2051"/>
                                        </p:tgtEl>
                                        <p:attrNameLst>
                                          <p:attrName>ppt_w</p:attrName>
                                        </p:attrNameLst>
                                      </p:cBhvr>
                                      <p:tavLst>
                                        <p:tav tm="0">
                                          <p:val>
                                            <p:fltVal val="0"/>
                                          </p:val>
                                        </p:tav>
                                        <p:tav tm="100000">
                                          <p:val>
                                            <p:strVal val="#ppt_w"/>
                                          </p:val>
                                        </p:tav>
                                      </p:tavLst>
                                    </p:anim>
                                    <p:anim calcmode="lin" valueType="num">
                                      <p:cBhvr>
                                        <p:cTn id="8" dur="500" fill="hold"/>
                                        <p:tgtEl>
                                          <p:spTgt spid="2051"/>
                                        </p:tgtEl>
                                        <p:attrNameLst>
                                          <p:attrName>ppt_h</p:attrName>
                                        </p:attrNameLst>
                                      </p:cBhvr>
                                      <p:tavLst>
                                        <p:tav tm="0">
                                          <p:val>
                                            <p:fltVal val="0"/>
                                          </p:val>
                                        </p:tav>
                                        <p:tav tm="100000">
                                          <p:val>
                                            <p:strVal val="#ppt_h"/>
                                          </p:val>
                                        </p:tav>
                                      </p:tavLst>
                                    </p:anim>
                                    <p:anim calcmode="lin" valueType="num">
                                      <p:cBhvr>
                                        <p:cTn id="9" dur="500" fill="hold"/>
                                        <p:tgtEl>
                                          <p:spTgt spid="2051"/>
                                        </p:tgtEl>
                                        <p:attrNameLst>
                                          <p:attrName>style.rotation</p:attrName>
                                        </p:attrNameLst>
                                      </p:cBhvr>
                                      <p:tavLst>
                                        <p:tav tm="0">
                                          <p:val>
                                            <p:fltVal val="360"/>
                                          </p:val>
                                        </p:tav>
                                        <p:tav tm="100000">
                                          <p:val>
                                            <p:fltVal val="0"/>
                                          </p:val>
                                        </p:tav>
                                      </p:tavLst>
                                    </p:anim>
                                    <p:animEffect transition="in" filter="fade">
                                      <p:cBhvr>
                                        <p:cTn id="10" dur="500"/>
                                        <p:tgtEl>
                                          <p:spTgt spid="2051"/>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9" end="9"/>
                                            </p:txEl>
                                          </p:spTgt>
                                        </p:tgtEl>
                                        <p:attrNameLst>
                                          <p:attrName>style.visibility</p:attrName>
                                        </p:attrNameLst>
                                      </p:cBhvr>
                                      <p:to>
                                        <p:strVal val="visible"/>
                                      </p:to>
                                    </p:set>
                                    <p:animEffect transition="in" filter="fade">
                                      <p:cBhvr>
                                        <p:cTn id="15" dur="1000"/>
                                        <p:tgtEl>
                                          <p:spTgt spid="8">
                                            <p:txEl>
                                              <p:pRg st="9" end="9"/>
                                            </p:txEl>
                                          </p:spTgt>
                                        </p:tgtEl>
                                      </p:cBhvr>
                                    </p:animEffect>
                                    <p:anim calcmode="lin" valueType="num">
                                      <p:cBhvr>
                                        <p:cTn id="16"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11" end="11"/>
                                            </p:txEl>
                                          </p:spTgt>
                                        </p:tgtEl>
                                        <p:attrNameLst>
                                          <p:attrName>style.visibility</p:attrName>
                                        </p:attrNameLst>
                                      </p:cBhvr>
                                      <p:to>
                                        <p:strVal val="visible"/>
                                      </p:to>
                                    </p:set>
                                    <p:animEffect transition="in" filter="fade">
                                      <p:cBhvr>
                                        <p:cTn id="22" dur="1000"/>
                                        <p:tgtEl>
                                          <p:spTgt spid="8">
                                            <p:txEl>
                                              <p:pRg st="11" end="11"/>
                                            </p:txEl>
                                          </p:spTgt>
                                        </p:tgtEl>
                                      </p:cBhvr>
                                    </p:animEffect>
                                    <p:anim calcmode="lin" valueType="num">
                                      <p:cBhvr>
                                        <p:cTn id="23"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13" end="13"/>
                                            </p:txEl>
                                          </p:spTgt>
                                        </p:tgtEl>
                                        <p:attrNameLst>
                                          <p:attrName>style.visibility</p:attrName>
                                        </p:attrNameLst>
                                      </p:cBhvr>
                                      <p:to>
                                        <p:strVal val="visible"/>
                                      </p:to>
                                    </p:set>
                                    <p:animEffect transition="in" filter="fade">
                                      <p:cBhvr>
                                        <p:cTn id="29" dur="1000"/>
                                        <p:tgtEl>
                                          <p:spTgt spid="8">
                                            <p:txEl>
                                              <p:pRg st="13" end="13"/>
                                            </p:txEl>
                                          </p:spTgt>
                                        </p:tgtEl>
                                      </p:cBhvr>
                                    </p:animEffect>
                                    <p:anim calcmode="lin" valueType="num">
                                      <p:cBhvr>
                                        <p:cTn id="30" dur="1000" fill="hold"/>
                                        <p:tgtEl>
                                          <p:spTgt spid="8">
                                            <p:txEl>
                                              <p:pRg st="13" end="13"/>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15" end="15"/>
                                            </p:txEl>
                                          </p:spTgt>
                                        </p:tgtEl>
                                        <p:attrNameLst>
                                          <p:attrName>style.visibility</p:attrName>
                                        </p:attrNameLst>
                                      </p:cBhvr>
                                      <p:to>
                                        <p:strVal val="visible"/>
                                      </p:to>
                                    </p:set>
                                    <p:animEffect transition="in" filter="fade">
                                      <p:cBhvr>
                                        <p:cTn id="36" dur="1000"/>
                                        <p:tgtEl>
                                          <p:spTgt spid="8">
                                            <p:txEl>
                                              <p:pRg st="15" end="15"/>
                                            </p:txEl>
                                          </p:spTgt>
                                        </p:tgtEl>
                                      </p:cBhvr>
                                    </p:animEffect>
                                    <p:anim calcmode="lin" valueType="num">
                                      <p:cBhvr>
                                        <p:cTn id="37" dur="1000" fill="hold"/>
                                        <p:tgtEl>
                                          <p:spTgt spid="8">
                                            <p:txEl>
                                              <p:pRg st="15" end="15"/>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b="1" dirty="0" smtClean="0">
                <a:solidFill>
                  <a:srgbClr val="FF0000"/>
                </a:solidFill>
              </a:rPr>
              <a:t>Il delirio di onnipotenza, continua</a:t>
            </a:r>
            <a:endParaRPr lang="it-IT" b="1" dirty="0">
              <a:solidFill>
                <a:srgbClr val="FF0000"/>
              </a:solidFill>
            </a:endParaRPr>
          </a:p>
        </p:txBody>
      </p:sp>
      <p:sp>
        <p:nvSpPr>
          <p:cNvPr id="6" name="Segnaposto data 5"/>
          <p:cNvSpPr>
            <a:spLocks noGrp="1"/>
          </p:cNvSpPr>
          <p:nvPr>
            <p:ph type="dt" sz="half" idx="10"/>
          </p:nvPr>
        </p:nvSpPr>
        <p:spPr/>
        <p:txBody>
          <a:bodyPr/>
          <a:lstStyle/>
          <a:p>
            <a:fld id="{D937DAA0-FB04-4D22-A6A1-D9517E42C66C}"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24</a:t>
            </a:fld>
            <a:endParaRPr lang="it-IT" dirty="0"/>
          </a:p>
        </p:txBody>
      </p:sp>
      <p:sp>
        <p:nvSpPr>
          <p:cNvPr id="8" name="Rettangolo 7"/>
          <p:cNvSpPr/>
          <p:nvPr/>
        </p:nvSpPr>
        <p:spPr>
          <a:xfrm>
            <a:off x="323528" y="1052736"/>
            <a:ext cx="8568952" cy="5328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sz="2000" b="1" dirty="0" smtClean="0">
              <a:solidFill>
                <a:srgbClr val="FFFF00"/>
              </a:solidFill>
            </a:endParaRPr>
          </a:p>
          <a:p>
            <a:pPr algn="ctr"/>
            <a:endParaRPr lang="it-IT" sz="2000" b="1" dirty="0" smtClean="0">
              <a:solidFill>
                <a:srgbClr val="FFFF00"/>
              </a:solidFill>
            </a:endParaRPr>
          </a:p>
          <a:p>
            <a:pPr algn="ctr"/>
            <a:endParaRPr lang="it-IT" sz="2400" b="1" dirty="0" smtClean="0">
              <a:solidFill>
                <a:srgbClr val="FFFF00"/>
              </a:solidFill>
            </a:endParaRPr>
          </a:p>
          <a:p>
            <a:pPr algn="ctr"/>
            <a:r>
              <a:rPr lang="it-IT" sz="2400" b="1" dirty="0" smtClean="0">
                <a:solidFill>
                  <a:srgbClr val="FFFF00"/>
                </a:solidFill>
              </a:rPr>
              <a:t>Farmaco </a:t>
            </a:r>
            <a:r>
              <a:rPr lang="it-IT" sz="2400" b="1" dirty="0" err="1" smtClean="0">
                <a:solidFill>
                  <a:srgbClr val="FFFF00"/>
                </a:solidFill>
              </a:rPr>
              <a:t>blocca-pubertà</a:t>
            </a:r>
            <a:r>
              <a:rPr lang="it-IT" sz="2400" b="1" dirty="0" smtClean="0">
                <a:solidFill>
                  <a:srgbClr val="FFFF00"/>
                </a:solidFill>
              </a:rPr>
              <a:t> (</a:t>
            </a:r>
            <a:r>
              <a:rPr lang="it-IT" sz="2400" b="1" dirty="0" err="1" smtClean="0">
                <a:solidFill>
                  <a:srgbClr val="FFFF00"/>
                </a:solidFill>
              </a:rPr>
              <a:t>triptorelina</a:t>
            </a:r>
            <a:r>
              <a:rPr lang="it-IT" sz="2400" b="1" dirty="0" smtClean="0">
                <a:solidFill>
                  <a:srgbClr val="FFFF00"/>
                </a:solidFill>
              </a:rPr>
              <a:t>): </a:t>
            </a:r>
          </a:p>
          <a:p>
            <a:pPr algn="ctr"/>
            <a:r>
              <a:rPr lang="it-IT" sz="2400" b="1" dirty="0" smtClean="0">
                <a:solidFill>
                  <a:srgbClr val="FFFF00"/>
                </a:solidFill>
              </a:rPr>
              <a:t>via libera, con il sì dei cattolici</a:t>
            </a:r>
            <a:endParaRPr lang="it-IT" sz="2000" b="1" dirty="0" smtClean="0">
              <a:solidFill>
                <a:srgbClr val="FFFF00"/>
              </a:solidFill>
            </a:endParaRPr>
          </a:p>
          <a:p>
            <a:pPr algn="just"/>
            <a:endParaRPr lang="it-IT" dirty="0" smtClean="0"/>
          </a:p>
          <a:p>
            <a:pPr algn="just"/>
            <a:r>
              <a:rPr lang="it-IT" b="1" dirty="0" smtClean="0">
                <a:solidFill>
                  <a:srgbClr val="FFFF00"/>
                </a:solidFill>
              </a:rPr>
              <a:t>Nel 2013 l’ospedale </a:t>
            </a:r>
            <a:r>
              <a:rPr lang="it-IT" b="1" dirty="0" err="1" smtClean="0">
                <a:solidFill>
                  <a:srgbClr val="FFFF00"/>
                </a:solidFill>
              </a:rPr>
              <a:t>Careggi</a:t>
            </a:r>
            <a:r>
              <a:rPr lang="it-IT" b="1" dirty="0" smtClean="0">
                <a:solidFill>
                  <a:srgbClr val="FFFF00"/>
                </a:solidFill>
              </a:rPr>
              <a:t> di Firenze </a:t>
            </a:r>
            <a:r>
              <a:rPr lang="it-IT" dirty="0" smtClean="0"/>
              <a:t>chiese il via libera per l’utilizzo di farmaci in grado d’inibire gli ormoni responsabili dello sviluppo della pubertà, sostenendo attraverso Mario Maggio, primario di Medicina della sessualità, che la disforia di genere (la percezione di trovarsi nel corpo di sesso sbagliato) che affliggeva certi bambini poteva essere curata così.</a:t>
            </a:r>
          </a:p>
          <a:p>
            <a:pPr algn="just"/>
            <a:r>
              <a:rPr lang="it-IT" b="1" dirty="0" smtClean="0">
                <a:solidFill>
                  <a:srgbClr val="FFFF00"/>
                </a:solidFill>
              </a:rPr>
              <a:t>In poche parole </a:t>
            </a:r>
            <a:r>
              <a:rPr lang="it-IT" dirty="0" smtClean="0"/>
              <a:t>bloccando lo sviluppo sessuale del suo corpo il piccolo avrebbe avuto più tempo per decidere se essere maschio o femmina. </a:t>
            </a:r>
          </a:p>
          <a:p>
            <a:pPr algn="just"/>
            <a:endParaRPr lang="it-IT" b="1" dirty="0" smtClean="0">
              <a:solidFill>
                <a:srgbClr val="FFFF00"/>
              </a:solidFill>
            </a:endParaRPr>
          </a:p>
          <a:p>
            <a:pPr algn="just"/>
            <a:r>
              <a:rPr lang="it-IT" b="1" dirty="0" smtClean="0">
                <a:solidFill>
                  <a:srgbClr val="FFFF00"/>
                </a:solidFill>
              </a:rPr>
              <a:t>Ovviamente si sollevò una polemica</a:t>
            </a:r>
            <a:r>
              <a:rPr lang="it-IT" dirty="0" smtClean="0"/>
              <a:t>, soprattutto in casa cattolica, data la follia di curare un disturbo mentale, anziché cercandone le cause, avallandolo. Un po’ come se, a chi si sentisse un gatto, accettassimo di mettere la coda. </a:t>
            </a:r>
          </a:p>
          <a:p>
            <a:pPr algn="just"/>
            <a:endParaRPr lang="it-IT" dirty="0" smtClean="0"/>
          </a:p>
          <a:p>
            <a:pPr algn="just"/>
            <a:r>
              <a:rPr lang="it-IT" b="1" dirty="0" smtClean="0">
                <a:solidFill>
                  <a:srgbClr val="FFFF00"/>
                </a:solidFill>
              </a:rPr>
              <a:t>Osservazioni che fino a sei anni fa </a:t>
            </a:r>
            <a:r>
              <a:rPr lang="it-IT" dirty="0" smtClean="0"/>
              <a:t>sembravano ancora ovvie, come ovvio è il fatto che in presenza di una dissociazione fra sesso biologico e identità percepita, il problema non è del corpo, ma della mente. Oggi, però, pare non essere più certo neppure questo.</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9" end="9"/>
                                            </p:txEl>
                                          </p:spTgt>
                                        </p:tgtEl>
                                        <p:attrNameLst>
                                          <p:attrName>style.visibility</p:attrName>
                                        </p:attrNameLst>
                                      </p:cBhvr>
                                      <p:to>
                                        <p:strVal val="visible"/>
                                      </p:to>
                                    </p:set>
                                    <p:animEffect transition="in" filter="fade">
                                      <p:cBhvr>
                                        <p:cTn id="7" dur="1000"/>
                                        <p:tgtEl>
                                          <p:spTgt spid="8">
                                            <p:txEl>
                                              <p:pRg st="9" end="9"/>
                                            </p:txEl>
                                          </p:spTgt>
                                        </p:tgtEl>
                                      </p:cBhvr>
                                    </p:animEffect>
                                    <p:anim calcmode="lin" valueType="num">
                                      <p:cBhvr>
                                        <p:cTn id="8"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0" end="10"/>
                                            </p:txEl>
                                          </p:spTgt>
                                        </p:tgtEl>
                                        <p:attrNameLst>
                                          <p:attrName>style.visibility</p:attrName>
                                        </p:attrNameLst>
                                      </p:cBhvr>
                                      <p:to>
                                        <p:strVal val="visible"/>
                                      </p:to>
                                    </p:set>
                                    <p:animEffect transition="in" filter="fade">
                                      <p:cBhvr>
                                        <p:cTn id="14" dur="1000"/>
                                        <p:tgtEl>
                                          <p:spTgt spid="8">
                                            <p:txEl>
                                              <p:pRg st="10" end="10"/>
                                            </p:txEl>
                                          </p:spTgt>
                                        </p:tgtEl>
                                      </p:cBhvr>
                                    </p:animEffect>
                                    <p:anim calcmode="lin" valueType="num">
                                      <p:cBhvr>
                                        <p:cTn id="15"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12" end="12"/>
                                            </p:txEl>
                                          </p:spTgt>
                                        </p:tgtEl>
                                        <p:attrNameLst>
                                          <p:attrName>style.visibility</p:attrName>
                                        </p:attrNameLst>
                                      </p:cBhvr>
                                      <p:to>
                                        <p:strVal val="visible"/>
                                      </p:to>
                                    </p:set>
                                    <p:animEffect transition="in" filter="fade">
                                      <p:cBhvr>
                                        <p:cTn id="21" dur="1000"/>
                                        <p:tgtEl>
                                          <p:spTgt spid="8">
                                            <p:txEl>
                                              <p:pRg st="12" end="12"/>
                                            </p:txEl>
                                          </p:spTgt>
                                        </p:tgtEl>
                                      </p:cBhvr>
                                    </p:animEffect>
                                    <p:anim calcmode="lin" valueType="num">
                                      <p:cBhvr>
                                        <p:cTn id="22"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3" end="13"/>
                                            </p:txEl>
                                          </p:spTgt>
                                        </p:tgtEl>
                                        <p:attrNameLst>
                                          <p:attrName>style.visibility</p:attrName>
                                        </p:attrNameLst>
                                      </p:cBhvr>
                                      <p:to>
                                        <p:strVal val="visible"/>
                                      </p:to>
                                    </p:set>
                                    <p:animEffect transition="in" filter="fade">
                                      <p:cBhvr>
                                        <p:cTn id="28" dur="1000"/>
                                        <p:tgtEl>
                                          <p:spTgt spid="8">
                                            <p:txEl>
                                              <p:pRg st="13" end="13"/>
                                            </p:txEl>
                                          </p:spTgt>
                                        </p:tgtEl>
                                      </p:cBhvr>
                                    </p:animEffect>
                                    <p:anim calcmode="lin" valueType="num">
                                      <p:cBhvr>
                                        <p:cTn id="29" dur="1000" fill="hold"/>
                                        <p:tgtEl>
                                          <p:spTgt spid="8">
                                            <p:txEl>
                                              <p:pRg st="13" end="1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15" end="15"/>
                                            </p:txEl>
                                          </p:spTgt>
                                        </p:tgtEl>
                                        <p:attrNameLst>
                                          <p:attrName>style.visibility</p:attrName>
                                        </p:attrNameLst>
                                      </p:cBhvr>
                                      <p:to>
                                        <p:strVal val="visible"/>
                                      </p:to>
                                    </p:set>
                                    <p:animEffect transition="in" filter="fade">
                                      <p:cBhvr>
                                        <p:cTn id="35" dur="1000"/>
                                        <p:tgtEl>
                                          <p:spTgt spid="8">
                                            <p:txEl>
                                              <p:pRg st="15" end="15"/>
                                            </p:txEl>
                                          </p:spTgt>
                                        </p:tgtEl>
                                      </p:cBhvr>
                                    </p:animEffect>
                                    <p:anim calcmode="lin" valueType="num">
                                      <p:cBhvr>
                                        <p:cTn id="36" dur="1000" fill="hold"/>
                                        <p:tgtEl>
                                          <p:spTgt spid="8">
                                            <p:txEl>
                                              <p:pRg st="15" end="15"/>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17" end="17"/>
                                            </p:txEl>
                                          </p:spTgt>
                                        </p:tgtEl>
                                        <p:attrNameLst>
                                          <p:attrName>style.visibility</p:attrName>
                                        </p:attrNameLst>
                                      </p:cBhvr>
                                      <p:to>
                                        <p:strVal val="visible"/>
                                      </p:to>
                                    </p:set>
                                    <p:animEffect transition="in" filter="fade">
                                      <p:cBhvr>
                                        <p:cTn id="42" dur="1000"/>
                                        <p:tgtEl>
                                          <p:spTgt spid="8">
                                            <p:txEl>
                                              <p:pRg st="17" end="17"/>
                                            </p:txEl>
                                          </p:spTgt>
                                        </p:tgtEl>
                                      </p:cBhvr>
                                    </p:animEffect>
                                    <p:anim calcmode="lin" valueType="num">
                                      <p:cBhvr>
                                        <p:cTn id="43" dur="1000" fill="hold"/>
                                        <p:tgtEl>
                                          <p:spTgt spid="8">
                                            <p:txEl>
                                              <p:pRg st="17" end="17"/>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4800" b="1" dirty="0" smtClean="0">
                <a:solidFill>
                  <a:srgbClr val="FF0000"/>
                </a:solidFill>
              </a:rPr>
              <a:t>Un rammarico</a:t>
            </a:r>
            <a:endParaRPr lang="it-IT" sz="4800" b="1" dirty="0">
              <a:solidFill>
                <a:srgbClr val="FF0000"/>
              </a:solidFill>
            </a:endParaRPr>
          </a:p>
        </p:txBody>
      </p:sp>
      <p:sp>
        <p:nvSpPr>
          <p:cNvPr id="6" name="Segnaposto data 5"/>
          <p:cNvSpPr>
            <a:spLocks noGrp="1"/>
          </p:cNvSpPr>
          <p:nvPr>
            <p:ph type="dt" sz="half" idx="10"/>
          </p:nvPr>
        </p:nvSpPr>
        <p:spPr/>
        <p:txBody>
          <a:bodyPr/>
          <a:lstStyle/>
          <a:p>
            <a:fld id="{E31F9394-CA08-4F98-8609-6F0BA404EFD0}"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25</a:t>
            </a:fld>
            <a:endParaRPr lang="it-IT"/>
          </a:p>
        </p:txBody>
      </p:sp>
      <p:sp>
        <p:nvSpPr>
          <p:cNvPr id="8" name="Rettangolo 7"/>
          <p:cNvSpPr/>
          <p:nvPr/>
        </p:nvSpPr>
        <p:spPr>
          <a:xfrm>
            <a:off x="395536" y="980728"/>
            <a:ext cx="8280920" cy="3744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ctr"/>
            <a:endParaRPr lang="it-IT" sz="2000" dirty="0" smtClean="0"/>
          </a:p>
          <a:p>
            <a:pPr algn="ctr"/>
            <a:endParaRPr lang="it-IT" sz="2000" dirty="0" smtClean="0"/>
          </a:p>
          <a:p>
            <a:pPr algn="ctr"/>
            <a:endParaRPr lang="it-IT" sz="2000" dirty="0" smtClean="0"/>
          </a:p>
          <a:p>
            <a:pPr algn="ctr"/>
            <a:r>
              <a:rPr lang="it-IT" sz="2000" dirty="0" smtClean="0"/>
              <a:t>Come ben osserva, a tale proposito, la sociologa tedesca </a:t>
            </a:r>
            <a:r>
              <a:rPr lang="it-IT" sz="2000" b="1" dirty="0" smtClean="0"/>
              <a:t>Gabriel </a:t>
            </a:r>
            <a:r>
              <a:rPr lang="it-IT" sz="2000" b="1" dirty="0" err="1" smtClean="0"/>
              <a:t>Kuby</a:t>
            </a:r>
            <a:r>
              <a:rPr lang="it-IT" sz="2000" dirty="0" smtClean="0"/>
              <a:t> nel suo saggio</a:t>
            </a:r>
            <a:r>
              <a:rPr lang="it-IT" sz="2000" i="1" dirty="0" smtClean="0"/>
              <a:t> Gender </a:t>
            </a:r>
            <a:r>
              <a:rPr lang="it-IT" sz="2000" i="1" dirty="0" err="1" smtClean="0"/>
              <a:t>Revolution</a:t>
            </a:r>
            <a:r>
              <a:rPr lang="it-IT" sz="2000" dirty="0" smtClean="0"/>
              <a:t>, mettere in discussione il fatto che i bambini abbiano bisogno di una figura paterna e di una figura materna:</a:t>
            </a:r>
          </a:p>
          <a:p>
            <a:pPr algn="ctr"/>
            <a:endParaRPr lang="it-IT" sz="2000" b="1" dirty="0" smtClean="0">
              <a:solidFill>
                <a:srgbClr val="FFFF00"/>
              </a:solidFill>
            </a:endParaRPr>
          </a:p>
          <a:p>
            <a:pPr algn="ctr"/>
            <a:r>
              <a:rPr lang="it-IT" sz="2000" b="1" i="1" dirty="0" smtClean="0">
                <a:solidFill>
                  <a:srgbClr val="FFFF00"/>
                </a:solidFill>
              </a:rPr>
              <a:t>«Rappresenta un attentato ai dati essenziali dell’esistenza umana ed un cinico rinnegamento delle conoscenze acquisite dalla psicologia. Del resto non c’è bisogno della psicologia per capire che un bambino ha bisogno di un padre e di una madre. In ogni caso è scandaloso il fatto che gli psicologi e la loro corporazione in generale, non si facciano sentire: il formulare terapie per curare i disturbi della personalità causati dal rapporto sbagliato con padre e madre dovrebbe essere il loro pane quotidiano. Così facendo, questa corporazione si piega alla </a:t>
            </a:r>
            <a:r>
              <a:rPr lang="it-IT" sz="2000" b="1" i="1" dirty="0" err="1" smtClean="0">
                <a:solidFill>
                  <a:srgbClr val="FFFF00"/>
                </a:solidFill>
              </a:rPr>
              <a:t>political</a:t>
            </a:r>
            <a:r>
              <a:rPr lang="it-IT" sz="2000" b="1" i="1" dirty="0" smtClean="0">
                <a:solidFill>
                  <a:srgbClr val="FFFF00"/>
                </a:solidFill>
              </a:rPr>
              <a:t> </a:t>
            </a:r>
            <a:r>
              <a:rPr lang="it-IT" sz="2000" b="1" i="1" dirty="0" err="1" smtClean="0">
                <a:solidFill>
                  <a:srgbClr val="FFFF00"/>
                </a:solidFill>
              </a:rPr>
              <a:t>correctness</a:t>
            </a:r>
            <a:r>
              <a:rPr lang="it-IT" sz="2000" b="1" i="1" dirty="0" smtClean="0">
                <a:solidFill>
                  <a:srgbClr val="FFFF00"/>
                </a:solidFill>
              </a:rPr>
              <a:t>». </a:t>
            </a:r>
            <a:endParaRPr lang="it-IT" sz="2000" b="1" dirty="0" smtClean="0">
              <a:solidFill>
                <a:srgbClr val="FFFF00"/>
              </a:solidFill>
            </a:endParaRP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32770" name="Picture 2" descr="C:\Users\Master\Desktop\Ultime foto\gen29.jpg"/>
          <p:cNvPicPr>
            <a:picLocks noChangeAspect="1" noChangeArrowheads="1"/>
          </p:cNvPicPr>
          <p:nvPr/>
        </p:nvPicPr>
        <p:blipFill>
          <a:blip r:embed="rId2" cstate="print"/>
          <a:srcRect/>
          <a:stretch>
            <a:fillRect/>
          </a:stretch>
        </p:blipFill>
        <p:spPr bwMode="auto">
          <a:xfrm>
            <a:off x="5508104" y="4869160"/>
            <a:ext cx="2808312" cy="1514286"/>
          </a:xfrm>
          <a:prstGeom prst="rect">
            <a:avLst/>
          </a:prstGeom>
          <a:noFill/>
          <a:ln w="25400">
            <a:solidFill>
              <a:srgbClr val="FF0000"/>
            </a:solidFill>
          </a:ln>
        </p:spPr>
      </p:pic>
      <p:pic>
        <p:nvPicPr>
          <p:cNvPr id="9" name="Immagine 8" descr="https://www.osservatoriogender.it/wp-content/uploads/2018/07/national-geographic-large-690x410.png"/>
          <p:cNvPicPr/>
          <p:nvPr/>
        </p:nvPicPr>
        <p:blipFill>
          <a:blip r:embed="rId3" cstate="print"/>
          <a:srcRect/>
          <a:stretch>
            <a:fillRect/>
          </a:stretch>
        </p:blipFill>
        <p:spPr bwMode="auto">
          <a:xfrm>
            <a:off x="755576" y="4869160"/>
            <a:ext cx="2736304" cy="1512168"/>
          </a:xfrm>
          <a:prstGeom prst="rect">
            <a:avLst/>
          </a:prstGeom>
          <a:noFill/>
          <a:ln w="25400">
            <a:solidFill>
              <a:srgbClr val="FF0000"/>
            </a:solidFill>
            <a:miter lim="800000"/>
            <a:headEnd/>
            <a:tailEnd/>
          </a:ln>
        </p:spPr>
      </p:pic>
      <p:sp>
        <p:nvSpPr>
          <p:cNvPr id="10" name="CasellaDiTesto 9"/>
          <p:cNvSpPr txBox="1"/>
          <p:nvPr/>
        </p:nvSpPr>
        <p:spPr>
          <a:xfrm>
            <a:off x="3635896" y="5229200"/>
            <a:ext cx="1584176" cy="769441"/>
          </a:xfrm>
          <a:prstGeom prst="rect">
            <a:avLst/>
          </a:prstGeom>
          <a:noFill/>
        </p:spPr>
        <p:txBody>
          <a:bodyPr wrap="square" rtlCol="0">
            <a:spAutoFit/>
          </a:bodyPr>
          <a:lstStyle/>
          <a:p>
            <a:pPr algn="ctr"/>
            <a:r>
              <a:rPr lang="it-IT" sz="4400" b="1" dirty="0" smtClean="0">
                <a:solidFill>
                  <a:srgbClr val="FF0000"/>
                </a:solidFill>
              </a:rPr>
              <a:t>FINE</a:t>
            </a:r>
            <a:endParaRPr lang="it-IT" sz="4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 calcmode="lin" valueType="num">
                                      <p:cBhvr>
                                        <p:cTn id="9" dur="500" fill="hold"/>
                                        <p:tgtEl>
                                          <p:spTgt spid="9"/>
                                        </p:tgtEl>
                                        <p:attrNameLst>
                                          <p:attrName>style.rotation</p:attrName>
                                        </p:attrNameLst>
                                      </p:cBhvr>
                                      <p:tavLst>
                                        <p:tav tm="0">
                                          <p:val>
                                            <p:fltVal val="360"/>
                                          </p:val>
                                        </p:tav>
                                        <p:tav tm="100000">
                                          <p:val>
                                            <p:fltVal val="0"/>
                                          </p:val>
                                        </p:tav>
                                      </p:tavLst>
                                    </p:anim>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anim calcmode="lin" valueType="num">
                                      <p:cBhvr>
                                        <p:cTn id="15" dur="500" fill="hold"/>
                                        <p:tgtEl>
                                          <p:spTgt spid="32770"/>
                                        </p:tgtEl>
                                        <p:attrNameLst>
                                          <p:attrName>ppt_w</p:attrName>
                                        </p:attrNameLst>
                                      </p:cBhvr>
                                      <p:tavLst>
                                        <p:tav tm="0">
                                          <p:val>
                                            <p:fltVal val="0"/>
                                          </p:val>
                                        </p:tav>
                                        <p:tav tm="100000">
                                          <p:val>
                                            <p:strVal val="#ppt_w"/>
                                          </p:val>
                                        </p:tav>
                                      </p:tavLst>
                                    </p:anim>
                                    <p:anim calcmode="lin" valueType="num">
                                      <p:cBhvr>
                                        <p:cTn id="16" dur="500" fill="hold"/>
                                        <p:tgtEl>
                                          <p:spTgt spid="32770"/>
                                        </p:tgtEl>
                                        <p:attrNameLst>
                                          <p:attrName>ppt_h</p:attrName>
                                        </p:attrNameLst>
                                      </p:cBhvr>
                                      <p:tavLst>
                                        <p:tav tm="0">
                                          <p:val>
                                            <p:fltVal val="0"/>
                                          </p:val>
                                        </p:tav>
                                        <p:tav tm="100000">
                                          <p:val>
                                            <p:strVal val="#ppt_h"/>
                                          </p:val>
                                        </p:tav>
                                      </p:tavLst>
                                    </p:anim>
                                    <p:anim calcmode="lin" valueType="num">
                                      <p:cBhvr>
                                        <p:cTn id="17" dur="500" fill="hold"/>
                                        <p:tgtEl>
                                          <p:spTgt spid="32770"/>
                                        </p:tgtEl>
                                        <p:attrNameLst>
                                          <p:attrName>style.rotation</p:attrName>
                                        </p:attrNameLst>
                                      </p:cBhvr>
                                      <p:tavLst>
                                        <p:tav tm="0">
                                          <p:val>
                                            <p:fltVal val="360"/>
                                          </p:val>
                                        </p:tav>
                                        <p:tav tm="100000">
                                          <p:val>
                                            <p:fltVal val="0"/>
                                          </p:val>
                                        </p:tav>
                                      </p:tavLst>
                                    </p:anim>
                                    <p:animEffect transition="in" filter="fade">
                                      <p:cBhvr>
                                        <p:cTn id="18" dur="500"/>
                                        <p:tgtEl>
                                          <p:spTgt spid="3277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animEffect transition="in" filter="fade">
                                      <p:cBhvr>
                                        <p:cTn id="23" dur="1000"/>
                                        <p:tgtEl>
                                          <p:spTgt spid="8">
                                            <p:txEl>
                                              <p:pRg st="7" end="7"/>
                                            </p:txEl>
                                          </p:spTgt>
                                        </p:tgtEl>
                                      </p:cBhvr>
                                    </p:animEffect>
                                    <p:anim calcmode="lin" valueType="num">
                                      <p:cBhvr>
                                        <p:cTn id="24"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9" end="9"/>
                                            </p:txEl>
                                          </p:spTgt>
                                        </p:tgtEl>
                                        <p:attrNameLst>
                                          <p:attrName>style.visibility</p:attrName>
                                        </p:attrNameLst>
                                      </p:cBhvr>
                                      <p:to>
                                        <p:strVal val="visible"/>
                                      </p:to>
                                    </p:set>
                                    <p:animEffect transition="in" filter="fade">
                                      <p:cBhvr>
                                        <p:cTn id="30" dur="1000"/>
                                        <p:tgtEl>
                                          <p:spTgt spid="8">
                                            <p:txEl>
                                              <p:pRg st="9" end="9"/>
                                            </p:txEl>
                                          </p:spTgt>
                                        </p:tgtEl>
                                      </p:cBhvr>
                                    </p:animEffect>
                                    <p:anim calcmode="lin" valueType="num">
                                      <p:cBhvr>
                                        <p:cTn id="31"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0011BDDA-D724-4B5D-B59C-7B5D824DAFC6}"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26</a:t>
            </a:fld>
            <a:endParaRPr lang="it-IT"/>
          </a:p>
        </p:txBody>
      </p:sp>
      <p:sp>
        <p:nvSpPr>
          <p:cNvPr id="9" name="Sottotitolo 8"/>
          <p:cNvSpPr>
            <a:spLocks noGrp="1"/>
          </p:cNvSpPr>
          <p:nvPr>
            <p:ph type="subTitle" idx="1"/>
          </p:nvPr>
        </p:nvSpPr>
        <p:spPr>
          <a:xfrm>
            <a:off x="1331640" y="1052736"/>
            <a:ext cx="7200800" cy="5400600"/>
          </a:xfrm>
        </p:spPr>
        <p:txBody>
          <a:bodyPr>
            <a:noAutofit/>
          </a:bodyPr>
          <a:lstStyle/>
          <a:p>
            <a:pPr marL="484632" indent="-457200" algn="just">
              <a:buAutoNum type="arabicPeriod"/>
            </a:pPr>
            <a:r>
              <a:rPr lang="it-IT" sz="2000" dirty="0" smtClean="0">
                <a:solidFill>
                  <a:schemeClr val="tx1"/>
                </a:solidFill>
              </a:rPr>
              <a:t>Cosa ne pensi dei “sostituti lessicali” genere e cultura dell’ideologia gender, chiaramente orientati a negare i significati di sesso e natura?</a:t>
            </a:r>
          </a:p>
          <a:p>
            <a:pPr marL="484632" indent="-457200" algn="just">
              <a:buAutoNum type="arabicPeriod"/>
            </a:pPr>
            <a:r>
              <a:rPr lang="it-IT" sz="2000" dirty="0" smtClean="0">
                <a:solidFill>
                  <a:schemeClr val="tx1"/>
                </a:solidFill>
              </a:rPr>
              <a:t>I sostenitori del gender parlano spesso di “decostruzione”. Cosa si intende con questa affermazione?</a:t>
            </a:r>
          </a:p>
          <a:p>
            <a:pPr marL="484632" indent="-457200" algn="just">
              <a:buAutoNum type="arabicPeriod"/>
            </a:pPr>
            <a:r>
              <a:rPr lang="it-IT" sz="2000" dirty="0" smtClean="0">
                <a:solidFill>
                  <a:schemeClr val="tx1"/>
                </a:solidFill>
              </a:rPr>
              <a:t>Le potenti lobby LGBT negano l’esistenza della famiglia naturale composta da uomo e donna sostenendo che dove c’è amore li c’è famiglia. Cosa ne pensi?</a:t>
            </a:r>
          </a:p>
          <a:p>
            <a:pPr marL="484632" indent="-457200" algn="just">
              <a:buAutoNum type="arabicPeriod"/>
            </a:pPr>
            <a:r>
              <a:rPr lang="it-IT" sz="2000" dirty="0" smtClean="0">
                <a:solidFill>
                  <a:schemeClr val="tx1"/>
                </a:solidFill>
              </a:rPr>
              <a:t>Ci sono in atto tentativi di “rieducazione” dei bambini nelle scuole, fin dalla più tenera età, con interventi di esponenti LGBT che vogliono insegnare che non si nasce maschio o femmina ma si diventa nel tempo ciò che si vuole essere. Cosa ne pensi di queste azioni?</a:t>
            </a:r>
          </a:p>
          <a:p>
            <a:pPr marL="484632" indent="-457200" algn="just">
              <a:buAutoNum type="arabicPeriod"/>
            </a:pPr>
            <a:r>
              <a:rPr lang="it-IT" sz="2000" dirty="0" smtClean="0">
                <a:solidFill>
                  <a:schemeClr val="tx1"/>
                </a:solidFill>
              </a:rPr>
              <a:t>Il libro che parla della vicenda del prof. John Money e dei gemelli </a:t>
            </a:r>
            <a:r>
              <a:rPr lang="it-IT" sz="2000" dirty="0" err="1" smtClean="0">
                <a:solidFill>
                  <a:schemeClr val="tx1"/>
                </a:solidFill>
              </a:rPr>
              <a:t>Reimer</a:t>
            </a:r>
            <a:r>
              <a:rPr lang="it-IT" sz="2000" dirty="0" smtClean="0">
                <a:solidFill>
                  <a:schemeClr val="tx1"/>
                </a:solidFill>
              </a:rPr>
              <a:t> ha dovuto attendere più di 10 anni prima di trovare una casa editrice (</a:t>
            </a:r>
            <a:r>
              <a:rPr lang="it-IT" sz="2000" i="1" dirty="0" smtClean="0">
                <a:solidFill>
                  <a:schemeClr val="tx1"/>
                </a:solidFill>
              </a:rPr>
              <a:t>ed. </a:t>
            </a:r>
            <a:r>
              <a:rPr lang="it-IT" sz="2000" i="1" dirty="0" err="1" smtClean="0">
                <a:solidFill>
                  <a:schemeClr val="tx1"/>
                </a:solidFill>
              </a:rPr>
              <a:t>Sanpaolo</a:t>
            </a:r>
            <a:r>
              <a:rPr lang="it-IT" sz="2000" dirty="0" smtClean="0">
                <a:solidFill>
                  <a:schemeClr val="tx1"/>
                </a:solidFill>
              </a:rPr>
              <a:t>) disposta a pubblicarlo. Perché?</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4800" b="1" dirty="0" smtClean="0">
                <a:solidFill>
                  <a:srgbClr val="FF0000"/>
                </a:solidFill>
              </a:rPr>
              <a:t>Teoria gender: significato</a:t>
            </a:r>
            <a:endParaRPr lang="it-IT" sz="4800" b="1" dirty="0">
              <a:solidFill>
                <a:srgbClr val="FF0000"/>
              </a:solidFill>
            </a:endParaRPr>
          </a:p>
        </p:txBody>
      </p:sp>
      <p:sp>
        <p:nvSpPr>
          <p:cNvPr id="6" name="Segnaposto data 5"/>
          <p:cNvSpPr>
            <a:spLocks noGrp="1"/>
          </p:cNvSpPr>
          <p:nvPr>
            <p:ph type="dt" sz="half" idx="10"/>
          </p:nvPr>
        </p:nvSpPr>
        <p:spPr/>
        <p:txBody>
          <a:bodyPr/>
          <a:lstStyle/>
          <a:p>
            <a:fld id="{EA6A31EE-2D1A-47B9-B441-4D451CE608A2}"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sp>
        <p:nvSpPr>
          <p:cNvPr id="8" name="Rettangolo 7"/>
          <p:cNvSpPr/>
          <p:nvPr/>
        </p:nvSpPr>
        <p:spPr>
          <a:xfrm>
            <a:off x="323528" y="1412776"/>
            <a:ext cx="5976664" cy="4752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r>
              <a:rPr lang="it-IT" b="1" dirty="0" smtClean="0">
                <a:solidFill>
                  <a:srgbClr val="FFFF00"/>
                </a:solidFill>
              </a:rPr>
              <a:t>L’identità sessuale di un individuo </a:t>
            </a:r>
            <a:r>
              <a:rPr lang="it-IT" dirty="0" smtClean="0"/>
              <a:t>non viene stabilita dalla natura e dall’incontrovertibile dato biologico ma unicamente dalla </a:t>
            </a:r>
            <a:r>
              <a:rPr lang="it-IT" dirty="0" smtClean="0">
                <a:solidFill>
                  <a:srgbClr val="FFFF00"/>
                </a:solidFill>
              </a:rPr>
              <a:t>soggettiva percezione</a:t>
            </a:r>
            <a:r>
              <a:rPr lang="it-IT" dirty="0" smtClean="0"/>
              <a:t> di ciascuno che sarà  libero di assegnarsi il genere percepito, “orientando” la propria sessualità secondo i propri istinti e le proprie mutevoli pulsioni.</a:t>
            </a:r>
          </a:p>
          <a:p>
            <a:pPr algn="just"/>
            <a:endParaRPr lang="it-IT" dirty="0" smtClean="0"/>
          </a:p>
          <a:p>
            <a:pPr algn="just"/>
            <a:r>
              <a:rPr lang="it-IT" b="1" dirty="0" smtClean="0">
                <a:solidFill>
                  <a:srgbClr val="FFFF00"/>
                </a:solidFill>
              </a:rPr>
              <a:t>Non si è uomini e donne </a:t>
            </a:r>
            <a:r>
              <a:rPr lang="it-IT" dirty="0" smtClean="0"/>
              <a:t>perché nati con certe identità fisiche, ma lo si è solo se ci si riconosce come tali. Non ci sono maschi e femmine ma ci sono semplicemente </a:t>
            </a:r>
            <a:r>
              <a:rPr lang="it-IT" dirty="0" smtClean="0">
                <a:solidFill>
                  <a:srgbClr val="FFFF00"/>
                </a:solidFill>
              </a:rPr>
              <a:t>uomini, liberi di assegnarsi autonomamente il genere che percepiscono</a:t>
            </a:r>
            <a:r>
              <a:rPr lang="it-IT" dirty="0" smtClean="0"/>
              <a:t> al di là del loro sesso naturale.</a:t>
            </a:r>
          </a:p>
          <a:p>
            <a:pPr algn="just"/>
            <a:endParaRPr lang="it-IT" dirty="0" smtClean="0"/>
          </a:p>
          <a:p>
            <a:pPr algn="just"/>
            <a:r>
              <a:rPr lang="it-IT" b="1" dirty="0" smtClean="0">
                <a:solidFill>
                  <a:srgbClr val="FFFF00"/>
                </a:solidFill>
              </a:rPr>
              <a:t>La parola chiave </a:t>
            </a:r>
            <a:r>
              <a:rPr lang="it-IT" dirty="0" smtClean="0"/>
              <a:t>degli ideologi del gender è </a:t>
            </a:r>
            <a:r>
              <a:rPr lang="it-IT" b="1" dirty="0" smtClean="0"/>
              <a:t>“</a:t>
            </a:r>
            <a:r>
              <a:rPr lang="it-IT" b="1" dirty="0" smtClean="0">
                <a:solidFill>
                  <a:srgbClr val="FFFF00"/>
                </a:solidFill>
              </a:rPr>
              <a:t>decostruire</a:t>
            </a:r>
            <a:r>
              <a:rPr lang="it-IT" b="1" dirty="0" smtClean="0"/>
              <a:t>”</a:t>
            </a:r>
            <a:r>
              <a:rPr lang="it-IT" dirty="0" smtClean="0"/>
              <a:t>, ossia, cancellare la natura, tentando di smantellare pezzo per pezzo, un sistema di pensiero considerato obsoleto e oramai fuori tempo.</a:t>
            </a:r>
          </a:p>
          <a:p>
            <a:pPr algn="ctr"/>
            <a:endParaRPr lang="it-IT" dirty="0"/>
          </a:p>
        </p:txBody>
      </p:sp>
      <p:pic>
        <p:nvPicPr>
          <p:cNvPr id="17410" name="Picture 2" descr="C:\Users\Master\Desktop\Ultime foto\gen4.jpg"/>
          <p:cNvPicPr>
            <a:picLocks noChangeAspect="1" noChangeArrowheads="1"/>
          </p:cNvPicPr>
          <p:nvPr/>
        </p:nvPicPr>
        <p:blipFill>
          <a:blip r:embed="rId2" cstate="print"/>
          <a:srcRect/>
          <a:stretch>
            <a:fillRect/>
          </a:stretch>
        </p:blipFill>
        <p:spPr bwMode="auto">
          <a:xfrm>
            <a:off x="6444208" y="2780928"/>
            <a:ext cx="2466975" cy="184785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anim calcmode="lin" valueType="num">
                                      <p:cBhvr>
                                        <p:cTn id="9" dur="500" fill="hold"/>
                                        <p:tgtEl>
                                          <p:spTgt spid="17410"/>
                                        </p:tgtEl>
                                        <p:attrNameLst>
                                          <p:attrName>style.rotation</p:attrName>
                                        </p:attrNameLst>
                                      </p:cBhvr>
                                      <p:tavLst>
                                        <p:tav tm="0">
                                          <p:val>
                                            <p:fltVal val="360"/>
                                          </p:val>
                                        </p:tav>
                                        <p:tav tm="100000">
                                          <p:val>
                                            <p:fltVal val="0"/>
                                          </p:val>
                                        </p:tav>
                                      </p:tavLst>
                                    </p:anim>
                                    <p:animEffect transition="in" filter="fade">
                                      <p:cBhvr>
                                        <p:cTn id="10" dur="500"/>
                                        <p:tgtEl>
                                          <p:spTgt spid="174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1000"/>
                                        <p:tgtEl>
                                          <p:spTgt spid="8">
                                            <p:txEl>
                                              <p:pRg st="1" end="1"/>
                                            </p:txEl>
                                          </p:spTgt>
                                        </p:tgtEl>
                                      </p:cBhvr>
                                    </p:animEffect>
                                    <p:anim calcmode="lin" valueType="num">
                                      <p:cBhvr>
                                        <p:cTn id="16"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1000"/>
                                        <p:tgtEl>
                                          <p:spTgt spid="8">
                                            <p:txEl>
                                              <p:pRg st="3" end="3"/>
                                            </p:txEl>
                                          </p:spTgt>
                                        </p:tgtEl>
                                      </p:cBhvr>
                                    </p:animEffect>
                                    <p:anim calcmode="lin" valueType="num">
                                      <p:cBhvr>
                                        <p:cTn id="23"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4000" b="1" dirty="0" smtClean="0">
                <a:solidFill>
                  <a:srgbClr val="FF0000"/>
                </a:solidFill>
              </a:rPr>
              <a:t>Chi promuove la teoria del gender</a:t>
            </a:r>
            <a:r>
              <a:rPr lang="it-IT" sz="4000" dirty="0" smtClean="0">
                <a:solidFill>
                  <a:srgbClr val="FF0000"/>
                </a:solidFill>
              </a:rPr>
              <a:t>?</a:t>
            </a:r>
            <a:endParaRPr lang="it-IT" sz="4800" b="1" dirty="0">
              <a:solidFill>
                <a:srgbClr val="FF0000"/>
              </a:solidFill>
            </a:endParaRPr>
          </a:p>
        </p:txBody>
      </p:sp>
      <p:sp>
        <p:nvSpPr>
          <p:cNvPr id="6" name="Segnaposto data 5"/>
          <p:cNvSpPr>
            <a:spLocks noGrp="1"/>
          </p:cNvSpPr>
          <p:nvPr>
            <p:ph type="dt" sz="half" idx="10"/>
          </p:nvPr>
        </p:nvSpPr>
        <p:spPr/>
        <p:txBody>
          <a:bodyPr/>
          <a:lstStyle/>
          <a:p>
            <a:fld id="{416175D3-4331-423A-8ED0-7912B039D6A8}"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sp>
        <p:nvSpPr>
          <p:cNvPr id="8" name="Rettangolo 7"/>
          <p:cNvSpPr/>
          <p:nvPr/>
        </p:nvSpPr>
        <p:spPr>
          <a:xfrm>
            <a:off x="2267744" y="1268760"/>
            <a:ext cx="6552728" cy="50405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r>
              <a:rPr lang="it-IT" b="1" dirty="0" smtClean="0">
                <a:solidFill>
                  <a:srgbClr val="FFFF00"/>
                </a:solidFill>
              </a:rPr>
              <a:t>Dopo Pechino 1995 </a:t>
            </a:r>
            <a:r>
              <a:rPr lang="it-IT" dirty="0" smtClean="0"/>
              <a:t>una </a:t>
            </a:r>
            <a:r>
              <a:rPr lang="it-IT" b="1" dirty="0" err="1" smtClean="0"/>
              <a:t>governance</a:t>
            </a:r>
            <a:r>
              <a:rPr lang="it-IT" b="1" dirty="0" smtClean="0"/>
              <a:t> mondiale</a:t>
            </a:r>
            <a:r>
              <a:rPr lang="it-IT" dirty="0" smtClean="0"/>
              <a:t> ha promosso la parità dei sessi come una delle priorità trasversali della cooperazione internazionale.</a:t>
            </a:r>
          </a:p>
          <a:p>
            <a:pPr algn="just"/>
            <a:endParaRPr lang="it-IT" dirty="0" smtClean="0"/>
          </a:p>
          <a:p>
            <a:pPr algn="just"/>
            <a:r>
              <a:rPr lang="it-IT" b="1" dirty="0" smtClean="0">
                <a:solidFill>
                  <a:srgbClr val="FFFF00"/>
                </a:solidFill>
              </a:rPr>
              <a:t>Un ruolo decisivo in tale rivoluzione culturale </a:t>
            </a:r>
            <a:r>
              <a:rPr lang="it-IT" dirty="0" smtClean="0"/>
              <a:t>è giocato dalle potenti ONG internazionali come Amnesty International, </a:t>
            </a:r>
            <a:r>
              <a:rPr lang="it-IT" dirty="0" err="1" smtClean="0"/>
              <a:t>Planned</a:t>
            </a:r>
            <a:r>
              <a:rPr lang="it-IT" dirty="0" smtClean="0"/>
              <a:t> </a:t>
            </a:r>
            <a:r>
              <a:rPr lang="it-IT" dirty="0" err="1" smtClean="0"/>
              <a:t>Parenthood</a:t>
            </a:r>
            <a:r>
              <a:rPr lang="it-IT" dirty="0" smtClean="0"/>
              <a:t>, Women’s </a:t>
            </a:r>
            <a:r>
              <a:rPr lang="it-IT" dirty="0" err="1" smtClean="0"/>
              <a:t>Environment</a:t>
            </a:r>
            <a:r>
              <a:rPr lang="it-IT" dirty="0" smtClean="0"/>
              <a:t> and </a:t>
            </a:r>
            <a:r>
              <a:rPr lang="it-IT" dirty="0" err="1" smtClean="0"/>
              <a:t>Development</a:t>
            </a:r>
            <a:r>
              <a:rPr lang="it-IT" dirty="0" smtClean="0"/>
              <a:t> </a:t>
            </a:r>
            <a:r>
              <a:rPr lang="it-IT" dirty="0" err="1" smtClean="0"/>
              <a:t>Organization</a:t>
            </a:r>
            <a:r>
              <a:rPr lang="it-IT" dirty="0" smtClean="0"/>
              <a:t>, Greenpeace ed altri.</a:t>
            </a:r>
          </a:p>
          <a:p>
            <a:pPr algn="just"/>
            <a:endParaRPr lang="it-IT" b="1" dirty="0" smtClean="0">
              <a:solidFill>
                <a:srgbClr val="FFFF00"/>
              </a:solidFill>
            </a:endParaRPr>
          </a:p>
          <a:p>
            <a:pPr algn="just"/>
            <a:r>
              <a:rPr lang="it-IT" b="1" dirty="0" smtClean="0">
                <a:solidFill>
                  <a:srgbClr val="FFFF00"/>
                </a:solidFill>
              </a:rPr>
              <a:t>Essi si sono infiltrate nei maggiori centri di potere </a:t>
            </a:r>
            <a:r>
              <a:rPr lang="it-IT" dirty="0" smtClean="0"/>
              <a:t>internazionali cosicché oggi l’Organizzazione delle Nazioni Unite, il Consiglio d’Europa, il Parlamento Europeo, l’UNESCO, l’UNICEF, </a:t>
            </a:r>
            <a:r>
              <a:rPr lang="it-IT" dirty="0" smtClean="0"/>
              <a:t>l’OMS (Organizzazione </a:t>
            </a:r>
            <a:r>
              <a:rPr lang="it-IT" dirty="0" smtClean="0"/>
              <a:t>Mondiale della </a:t>
            </a:r>
            <a:r>
              <a:rPr lang="it-IT" dirty="0" smtClean="0"/>
              <a:t>Sanità) </a:t>
            </a:r>
            <a:r>
              <a:rPr lang="it-IT" dirty="0" smtClean="0"/>
              <a:t>sono tutte schierate in prima linea nella promozione del </a:t>
            </a:r>
            <a:r>
              <a:rPr lang="it-IT" b="1" i="1" dirty="0" smtClean="0"/>
              <a:t>gender diktat.</a:t>
            </a:r>
          </a:p>
          <a:p>
            <a:pPr algn="just"/>
            <a:endParaRPr lang="it-IT" b="1" dirty="0" smtClean="0">
              <a:solidFill>
                <a:srgbClr val="FFFF00"/>
              </a:solidFill>
            </a:endParaRPr>
          </a:p>
          <a:p>
            <a:pPr algn="just"/>
            <a:r>
              <a:rPr lang="it-IT" b="1" dirty="0" smtClean="0">
                <a:solidFill>
                  <a:srgbClr val="FFFF00"/>
                </a:solidFill>
              </a:rPr>
              <a:t>I programmi di azione di tali organizzazioni</a:t>
            </a:r>
            <a:r>
              <a:rPr lang="it-IT" dirty="0" smtClean="0"/>
              <a:t> sono addolciti da termini a prima vista condivisibili e </a:t>
            </a:r>
            <a:r>
              <a:rPr lang="it-IT" dirty="0" err="1" smtClean="0"/>
              <a:t>politically</a:t>
            </a:r>
            <a:r>
              <a:rPr lang="it-IT" dirty="0" smtClean="0"/>
              <a:t> </a:t>
            </a:r>
            <a:r>
              <a:rPr lang="it-IT" dirty="0" err="1" smtClean="0"/>
              <a:t>correct</a:t>
            </a:r>
            <a:r>
              <a:rPr lang="it-IT" dirty="0" smtClean="0"/>
              <a:t>, di modo che la rivoluzione possa avanzare, subdolamente, in maniera silenziosa.</a:t>
            </a:r>
          </a:p>
          <a:p>
            <a:pPr algn="ctr"/>
            <a:endParaRPr lang="it-IT" dirty="0"/>
          </a:p>
        </p:txBody>
      </p:sp>
      <p:pic>
        <p:nvPicPr>
          <p:cNvPr id="18434" name="Picture 2" descr="C:\Users\Master\Desktop\Ultime foto\gen12.jpg"/>
          <p:cNvPicPr>
            <a:picLocks noChangeAspect="1" noChangeArrowheads="1"/>
          </p:cNvPicPr>
          <p:nvPr/>
        </p:nvPicPr>
        <p:blipFill>
          <a:blip r:embed="rId2" cstate="print"/>
          <a:srcRect/>
          <a:stretch>
            <a:fillRect/>
          </a:stretch>
        </p:blipFill>
        <p:spPr bwMode="auto">
          <a:xfrm>
            <a:off x="179512" y="2924944"/>
            <a:ext cx="1928527" cy="122413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 calcmode="lin" valueType="num">
                                      <p:cBhvr>
                                        <p:cTn id="9" dur="500" fill="hold"/>
                                        <p:tgtEl>
                                          <p:spTgt spid="18434"/>
                                        </p:tgtEl>
                                        <p:attrNameLst>
                                          <p:attrName>style.rotation</p:attrName>
                                        </p:attrNameLst>
                                      </p:cBhvr>
                                      <p:tavLst>
                                        <p:tav tm="0">
                                          <p:val>
                                            <p:fltVal val="360"/>
                                          </p:val>
                                        </p:tav>
                                        <p:tav tm="100000">
                                          <p:val>
                                            <p:fltVal val="0"/>
                                          </p:val>
                                        </p:tav>
                                      </p:tavLst>
                                    </p:anim>
                                    <p:animEffect transition="in" filter="fade">
                                      <p:cBhvr>
                                        <p:cTn id="10" dur="500"/>
                                        <p:tgtEl>
                                          <p:spTgt spid="1843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1000"/>
                                        <p:tgtEl>
                                          <p:spTgt spid="8">
                                            <p:txEl>
                                              <p:pRg st="1" end="1"/>
                                            </p:txEl>
                                          </p:spTgt>
                                        </p:tgtEl>
                                      </p:cBhvr>
                                    </p:animEffect>
                                    <p:anim calcmode="lin" valueType="num">
                                      <p:cBhvr>
                                        <p:cTn id="16"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1000"/>
                                        <p:tgtEl>
                                          <p:spTgt spid="8">
                                            <p:txEl>
                                              <p:pRg st="3" end="3"/>
                                            </p:txEl>
                                          </p:spTgt>
                                        </p:tgtEl>
                                      </p:cBhvr>
                                    </p:animEffect>
                                    <p:anim calcmode="lin" valueType="num">
                                      <p:cBhvr>
                                        <p:cTn id="23"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7" end="7"/>
                                            </p:txEl>
                                          </p:spTgt>
                                        </p:tgtEl>
                                        <p:attrNameLst>
                                          <p:attrName>style.visibility</p:attrName>
                                        </p:attrNameLst>
                                      </p:cBhvr>
                                      <p:to>
                                        <p:strVal val="visible"/>
                                      </p:to>
                                    </p:set>
                                    <p:animEffect transition="in" filter="fade">
                                      <p:cBhvr>
                                        <p:cTn id="36" dur="1000"/>
                                        <p:tgtEl>
                                          <p:spTgt spid="8">
                                            <p:txEl>
                                              <p:pRg st="7" end="7"/>
                                            </p:txEl>
                                          </p:spTgt>
                                        </p:tgtEl>
                                      </p:cBhvr>
                                    </p:animEffect>
                                    <p:anim calcmode="lin" valueType="num">
                                      <p:cBhvr>
                                        <p:cTn id="37"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800" b="1" dirty="0" smtClean="0">
                <a:solidFill>
                  <a:srgbClr val="FF0000"/>
                </a:solidFill>
              </a:rPr>
              <a:t>Perché viene utilizzato il termine “gender/genere” ?</a:t>
            </a:r>
            <a:endParaRPr lang="it-IT" sz="2800" b="1" dirty="0">
              <a:solidFill>
                <a:srgbClr val="FF0000"/>
              </a:solidFill>
            </a:endParaRPr>
          </a:p>
        </p:txBody>
      </p:sp>
      <p:sp>
        <p:nvSpPr>
          <p:cNvPr id="6" name="Segnaposto data 5"/>
          <p:cNvSpPr>
            <a:spLocks noGrp="1"/>
          </p:cNvSpPr>
          <p:nvPr>
            <p:ph type="dt" sz="half" idx="10"/>
          </p:nvPr>
        </p:nvSpPr>
        <p:spPr/>
        <p:txBody>
          <a:bodyPr/>
          <a:lstStyle/>
          <a:p>
            <a:fld id="{9667740F-58AD-49BE-A80F-D7775F43C524}"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sp>
        <p:nvSpPr>
          <p:cNvPr id="8" name="Rettangolo 7"/>
          <p:cNvSpPr/>
          <p:nvPr/>
        </p:nvSpPr>
        <p:spPr>
          <a:xfrm>
            <a:off x="611560" y="1196752"/>
            <a:ext cx="4320480"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r>
              <a:rPr lang="it-IT" b="1" dirty="0" smtClean="0">
                <a:solidFill>
                  <a:srgbClr val="FFFF00"/>
                </a:solidFill>
              </a:rPr>
              <a:t>I promotori della teoria del </a:t>
            </a:r>
            <a:r>
              <a:rPr lang="it-IT" b="1" i="1" dirty="0" smtClean="0">
                <a:solidFill>
                  <a:srgbClr val="FFFF00"/>
                </a:solidFill>
              </a:rPr>
              <a:t>gender</a:t>
            </a:r>
            <a:r>
              <a:rPr lang="it-IT" dirty="0" smtClean="0"/>
              <a:t> hanno sostituito la parola “</a:t>
            </a:r>
            <a:r>
              <a:rPr lang="it-IT" dirty="0" smtClean="0">
                <a:solidFill>
                  <a:srgbClr val="FFFF00"/>
                </a:solidFill>
              </a:rPr>
              <a:t>sesso</a:t>
            </a:r>
            <a:r>
              <a:rPr lang="it-IT" dirty="0" smtClean="0"/>
              <a:t>” con l’ambiguo termine “</a:t>
            </a:r>
            <a:r>
              <a:rPr lang="it-IT" dirty="0" smtClean="0">
                <a:solidFill>
                  <a:srgbClr val="FFFF00"/>
                </a:solidFill>
              </a:rPr>
              <a:t>genere</a:t>
            </a:r>
            <a:r>
              <a:rPr lang="it-IT" dirty="0" smtClean="0"/>
              <a:t>”, </a:t>
            </a:r>
            <a:r>
              <a:rPr lang="it-IT" b="1" dirty="0" smtClean="0"/>
              <a:t>vocabolo ideologico</a:t>
            </a:r>
            <a:r>
              <a:rPr lang="it-IT" dirty="0" smtClean="0"/>
              <a:t>, funzionale all’attuazione del loro sovversivo programma.</a:t>
            </a:r>
          </a:p>
          <a:p>
            <a:pPr algn="just"/>
            <a:endParaRPr lang="it-IT" dirty="0" smtClean="0"/>
          </a:p>
          <a:p>
            <a:pPr algn="just"/>
            <a:r>
              <a:rPr lang="it-IT" b="1" dirty="0" smtClean="0">
                <a:solidFill>
                  <a:srgbClr val="FFFF00"/>
                </a:solidFill>
              </a:rPr>
              <a:t>Il termine </a:t>
            </a:r>
            <a:r>
              <a:rPr lang="it-IT" b="1" i="1" dirty="0" smtClean="0">
                <a:solidFill>
                  <a:srgbClr val="FFFF00"/>
                </a:solidFill>
              </a:rPr>
              <a:t>gender</a:t>
            </a:r>
            <a:r>
              <a:rPr lang="it-IT" dirty="0" smtClean="0"/>
              <a:t> è stato adottato nel </a:t>
            </a:r>
            <a:r>
              <a:rPr lang="it-IT" b="1" dirty="0" smtClean="0"/>
              <a:t>mondo anglosassone</a:t>
            </a:r>
            <a:r>
              <a:rPr lang="it-IT" dirty="0" smtClean="0"/>
              <a:t> dove a differenza della lingua italiana, in cui abbiamo solo le 2 categorie grammaticali, di maschile e femminile, è presente anche il</a:t>
            </a:r>
            <a:r>
              <a:rPr lang="it-IT" b="1" dirty="0" smtClean="0"/>
              <a:t> genere neutro</a:t>
            </a:r>
            <a:r>
              <a:rPr lang="it-IT" dirty="0" smtClean="0"/>
              <a:t>. </a:t>
            </a:r>
          </a:p>
          <a:p>
            <a:pPr algn="just"/>
            <a:endParaRPr lang="it-IT" dirty="0" smtClean="0"/>
          </a:p>
          <a:p>
            <a:pPr algn="just"/>
            <a:r>
              <a:rPr lang="it-IT" b="1" dirty="0" smtClean="0">
                <a:solidFill>
                  <a:srgbClr val="FFFF00"/>
                </a:solidFill>
              </a:rPr>
              <a:t>Da qui l’utilizzo di tale termine </a:t>
            </a:r>
            <a:r>
              <a:rPr lang="it-IT" dirty="0" smtClean="0"/>
              <a:t>che si presta perfettamente ad un’ideologia che postula l’infinita variabilità delle tendenze sessuali</a:t>
            </a:r>
            <a:r>
              <a:rPr lang="it-IT" b="1" dirty="0" smtClean="0"/>
              <a:t> </a:t>
            </a:r>
            <a:r>
              <a:rPr lang="it-IT" dirty="0" smtClean="0"/>
              <a:t>dell’individuo.</a:t>
            </a:r>
          </a:p>
          <a:p>
            <a:pPr algn="ctr"/>
            <a:endParaRPr lang="it-IT" dirty="0"/>
          </a:p>
        </p:txBody>
      </p:sp>
      <p:pic>
        <p:nvPicPr>
          <p:cNvPr id="19458" name="Picture 2" descr="C:\Users\Master\Desktop\Ultime foto\gen3.jpg"/>
          <p:cNvPicPr>
            <a:picLocks noChangeAspect="1" noChangeArrowheads="1"/>
          </p:cNvPicPr>
          <p:nvPr/>
        </p:nvPicPr>
        <p:blipFill>
          <a:blip r:embed="rId2" cstate="print"/>
          <a:srcRect/>
          <a:stretch>
            <a:fillRect/>
          </a:stretch>
        </p:blipFill>
        <p:spPr bwMode="auto">
          <a:xfrm>
            <a:off x="5148064" y="2564904"/>
            <a:ext cx="3679097"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ppt_w</p:attrName>
                                        </p:attrNameLst>
                                      </p:cBhvr>
                                      <p:tavLst>
                                        <p:tav tm="0">
                                          <p:val>
                                            <p:fltVal val="0"/>
                                          </p:val>
                                        </p:tav>
                                        <p:tav tm="100000">
                                          <p:val>
                                            <p:strVal val="#ppt_w"/>
                                          </p:val>
                                        </p:tav>
                                      </p:tavLst>
                                    </p:anim>
                                    <p:anim calcmode="lin" valueType="num">
                                      <p:cBhvr>
                                        <p:cTn id="8" dur="500" fill="hold"/>
                                        <p:tgtEl>
                                          <p:spTgt spid="19458"/>
                                        </p:tgtEl>
                                        <p:attrNameLst>
                                          <p:attrName>ppt_h</p:attrName>
                                        </p:attrNameLst>
                                      </p:cBhvr>
                                      <p:tavLst>
                                        <p:tav tm="0">
                                          <p:val>
                                            <p:fltVal val="0"/>
                                          </p:val>
                                        </p:tav>
                                        <p:tav tm="100000">
                                          <p:val>
                                            <p:strVal val="#ppt_h"/>
                                          </p:val>
                                        </p:tav>
                                      </p:tavLst>
                                    </p:anim>
                                    <p:anim calcmode="lin" valueType="num">
                                      <p:cBhvr>
                                        <p:cTn id="9" dur="500" fill="hold"/>
                                        <p:tgtEl>
                                          <p:spTgt spid="19458"/>
                                        </p:tgtEl>
                                        <p:attrNameLst>
                                          <p:attrName>style.rotation</p:attrName>
                                        </p:attrNameLst>
                                      </p:cBhvr>
                                      <p:tavLst>
                                        <p:tav tm="0">
                                          <p:val>
                                            <p:fltVal val="360"/>
                                          </p:val>
                                        </p:tav>
                                        <p:tav tm="100000">
                                          <p:val>
                                            <p:fltVal val="0"/>
                                          </p:val>
                                        </p:tav>
                                      </p:tavLst>
                                    </p:anim>
                                    <p:animEffect transition="in" filter="fade">
                                      <p:cBhvr>
                                        <p:cTn id="10" dur="500"/>
                                        <p:tgtEl>
                                          <p:spTgt spid="1945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1000"/>
                                        <p:tgtEl>
                                          <p:spTgt spid="8">
                                            <p:txEl>
                                              <p:pRg st="1" end="1"/>
                                            </p:txEl>
                                          </p:spTgt>
                                        </p:tgtEl>
                                      </p:cBhvr>
                                    </p:animEffect>
                                    <p:anim calcmode="lin" valueType="num">
                                      <p:cBhvr>
                                        <p:cTn id="16"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1000"/>
                                        <p:tgtEl>
                                          <p:spTgt spid="8">
                                            <p:txEl>
                                              <p:pRg st="3" end="3"/>
                                            </p:txEl>
                                          </p:spTgt>
                                        </p:tgtEl>
                                      </p:cBhvr>
                                    </p:animEffect>
                                    <p:anim calcmode="lin" valueType="num">
                                      <p:cBhvr>
                                        <p:cTn id="23"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b="1" dirty="0" smtClean="0">
                <a:solidFill>
                  <a:srgbClr val="FF0000"/>
                </a:solidFill>
              </a:rPr>
              <a:t>Una rivoluzione del linguaggio</a:t>
            </a:r>
            <a:endParaRPr lang="it-IT" b="1" dirty="0">
              <a:solidFill>
                <a:srgbClr val="FF0000"/>
              </a:solidFill>
            </a:endParaRPr>
          </a:p>
        </p:txBody>
      </p:sp>
      <p:sp>
        <p:nvSpPr>
          <p:cNvPr id="6" name="Segnaposto data 5"/>
          <p:cNvSpPr>
            <a:spLocks noGrp="1"/>
          </p:cNvSpPr>
          <p:nvPr>
            <p:ph type="dt" sz="half" idx="10"/>
          </p:nvPr>
        </p:nvSpPr>
        <p:spPr/>
        <p:txBody>
          <a:bodyPr/>
          <a:lstStyle/>
          <a:p>
            <a:fld id="{4A39C1C7-1860-4261-9B20-8E0CF5334DEC}"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sp>
        <p:nvSpPr>
          <p:cNvPr id="8" name="Rettangolo 7"/>
          <p:cNvSpPr/>
          <p:nvPr/>
        </p:nvSpPr>
        <p:spPr>
          <a:xfrm>
            <a:off x="323528" y="1124744"/>
            <a:ext cx="8424936" cy="5184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r>
              <a:rPr lang="it-IT" b="1" dirty="0" smtClean="0">
                <a:solidFill>
                  <a:srgbClr val="FFFF00"/>
                </a:solidFill>
              </a:rPr>
              <a:t>Il linguaggio costituisce un’arma decisiva e formidabile</a:t>
            </a:r>
            <a:r>
              <a:rPr lang="it-IT" dirty="0" smtClean="0"/>
              <a:t> per far penetrare subdolamente l’ideologia del gender all’interno delle nostre strutture sociali. </a:t>
            </a:r>
          </a:p>
          <a:p>
            <a:pPr algn="just"/>
            <a:r>
              <a:rPr lang="it-IT" b="1" dirty="0" smtClean="0">
                <a:solidFill>
                  <a:srgbClr val="FFFF00"/>
                </a:solidFill>
              </a:rPr>
              <a:t>Nello spazio di pochi decenni</a:t>
            </a:r>
            <a:r>
              <a:rPr lang="it-IT" dirty="0" smtClean="0"/>
              <a:t>, la studiosa belga </a:t>
            </a:r>
            <a:r>
              <a:rPr lang="it-IT" b="1" dirty="0" smtClean="0"/>
              <a:t>Marguerite A. </a:t>
            </a:r>
            <a:r>
              <a:rPr lang="it-IT" b="1" dirty="0" err="1" smtClean="0"/>
              <a:t>Peeters</a:t>
            </a:r>
            <a:r>
              <a:rPr lang="it-IT" dirty="0" smtClean="0"/>
              <a:t>, ha sottolineato come essi siano stati resi possibili grazie ad  una “</a:t>
            </a:r>
            <a:r>
              <a:rPr lang="it-IT" dirty="0" smtClean="0">
                <a:solidFill>
                  <a:srgbClr val="FFFF00"/>
                </a:solidFill>
              </a:rPr>
              <a:t>rivoluzione culturale globale</a:t>
            </a:r>
            <a:r>
              <a:rPr lang="it-IT" dirty="0" smtClean="0"/>
              <a:t>” che, a partire dal crollo del muro di Berlino nel 1989, ha visto l’affermarsi di una nuova etica, diffusa su scala planetaria, fondata su un nuovo linguaggio, nuovi paradigmi, norme, valori e stili di vita.</a:t>
            </a:r>
          </a:p>
          <a:p>
            <a:pPr algn="just"/>
            <a:endParaRPr lang="it-IT" dirty="0" smtClean="0"/>
          </a:p>
          <a:p>
            <a:pPr algn="just"/>
            <a:r>
              <a:rPr lang="it-IT" b="1" dirty="0" smtClean="0">
                <a:solidFill>
                  <a:srgbClr val="FFFF00"/>
                </a:solidFill>
              </a:rPr>
              <a:t>Sono considerati “fuori moda” </a:t>
            </a:r>
            <a:r>
              <a:rPr lang="it-IT" dirty="0" smtClean="0"/>
              <a:t>e banditi, dunque, dal vocabolario moderno termini classici come: verità, morale, coscienza, ragione, cuore, genitori, sposo, marito, moglie, madre, padre, figlio, figlia, verginità, castità, complementarietà, dogma, natura, e così via. </a:t>
            </a:r>
          </a:p>
          <a:p>
            <a:pPr algn="just"/>
            <a:endParaRPr lang="it-IT" dirty="0" smtClean="0"/>
          </a:p>
          <a:p>
            <a:pPr algn="ctr"/>
            <a:r>
              <a:rPr lang="it-IT" b="1" dirty="0" smtClean="0">
                <a:solidFill>
                  <a:srgbClr val="FFFF00"/>
                </a:solidFill>
              </a:rPr>
              <a:t>«</a:t>
            </a:r>
            <a:r>
              <a:rPr lang="it-IT" b="1" i="1" dirty="0" smtClean="0">
                <a:solidFill>
                  <a:srgbClr val="FFFF00"/>
                </a:solidFill>
              </a:rPr>
              <a:t>i nuovi valori sono ambivalenti, in modo da permettere la coesistenza malsana della possibilità di un consenso genuino e di un programma radicale. L’ambivalenza non è sinonimo, come troppo spesso si tende a credere, di tolleranza e di scelta. L’ambivalenza costituisce un processo di decostruzione della realtà e della verità che porta all’esercizio arbitrario del potere e all’intolleranza</a:t>
            </a:r>
            <a:r>
              <a:rPr lang="it-IT" b="1" dirty="0" smtClean="0">
                <a:solidFill>
                  <a:srgbClr val="FFFF00"/>
                </a:solidFill>
              </a:rPr>
              <a:t>». </a:t>
            </a:r>
          </a:p>
          <a:p>
            <a:pPr algn="just"/>
            <a:endParaRPr lang="it-IT" dirty="0" smtClean="0"/>
          </a:p>
          <a:p>
            <a:pPr algn="just"/>
            <a:endParaRPr lang="it-IT" dirty="0" smtClean="0"/>
          </a:p>
          <a:p>
            <a:pPr algn="ct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1000"/>
                                        <p:tgtEl>
                                          <p:spTgt spid="8">
                                            <p:txEl>
                                              <p:pRg st="2" end="2"/>
                                            </p:txEl>
                                          </p:spTgt>
                                        </p:tgtEl>
                                      </p:cBhvr>
                                    </p:animEffect>
                                    <p:anim calcmode="lin" valueType="num">
                                      <p:cBhvr>
                                        <p:cTn id="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animEffect transition="in" filter="fade">
                                      <p:cBhvr>
                                        <p:cTn id="14" dur="1000"/>
                                        <p:tgtEl>
                                          <p:spTgt spid="8">
                                            <p:txEl>
                                              <p:pRg st="3" end="3"/>
                                            </p:txEl>
                                          </p:spTgt>
                                        </p:tgtEl>
                                      </p:cBhvr>
                                    </p:animEffect>
                                    <p:anim calcmode="lin" valueType="num">
                                      <p:cBhvr>
                                        <p:cTn id="1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Effect transition="in" filter="fade">
                                      <p:cBhvr>
                                        <p:cTn id="21" dur="1000"/>
                                        <p:tgtEl>
                                          <p:spTgt spid="8">
                                            <p:txEl>
                                              <p:pRg st="5" end="5"/>
                                            </p:txEl>
                                          </p:spTgt>
                                        </p:tgtEl>
                                      </p:cBhvr>
                                    </p:animEffect>
                                    <p:anim calcmode="lin" valueType="num">
                                      <p:cBhvr>
                                        <p:cTn id="22"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Effect transition="in" filter="fade">
                                      <p:cBhvr>
                                        <p:cTn id="28" dur="1000"/>
                                        <p:tgtEl>
                                          <p:spTgt spid="8">
                                            <p:txEl>
                                              <p:pRg st="7" end="7"/>
                                            </p:txEl>
                                          </p:spTgt>
                                        </p:tgtEl>
                                      </p:cBhvr>
                                    </p:animEffect>
                                    <p:anim calcmode="lin" valueType="num">
                                      <p:cBhvr>
                                        <p:cTn id="29"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3600" b="1" dirty="0" smtClean="0">
                <a:solidFill>
                  <a:srgbClr val="FF0000"/>
                </a:solidFill>
              </a:rPr>
              <a:t>Gender: che cosa si intende per natura ?</a:t>
            </a:r>
            <a:endParaRPr lang="it-IT" sz="3600" b="1" dirty="0">
              <a:solidFill>
                <a:srgbClr val="FF0000"/>
              </a:solidFill>
            </a:endParaRPr>
          </a:p>
        </p:txBody>
      </p:sp>
      <p:sp>
        <p:nvSpPr>
          <p:cNvPr id="6" name="Segnaposto data 5"/>
          <p:cNvSpPr>
            <a:spLocks noGrp="1"/>
          </p:cNvSpPr>
          <p:nvPr>
            <p:ph type="dt" sz="half" idx="10"/>
          </p:nvPr>
        </p:nvSpPr>
        <p:spPr/>
        <p:txBody>
          <a:bodyPr/>
          <a:lstStyle/>
          <a:p>
            <a:fld id="{DC5C9ACC-0386-4E7B-8CA6-06621B8472E1}"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sp>
        <p:nvSpPr>
          <p:cNvPr id="8" name="Rettangolo 7"/>
          <p:cNvSpPr/>
          <p:nvPr/>
        </p:nvSpPr>
        <p:spPr>
          <a:xfrm>
            <a:off x="395536" y="1268760"/>
            <a:ext cx="8424936" cy="4896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Gli istinti e le pulsioni </a:t>
            </a:r>
            <a:r>
              <a:rPr lang="it-IT" dirty="0" smtClean="0"/>
              <a:t>sono ciò che accomunano gli uomini agli animali. Ma se quest’ultimi, privi di intelligenza e libertà, seguono la legge dell’istinto, al contrario,</a:t>
            </a:r>
            <a:r>
              <a:rPr lang="it-IT" b="1" dirty="0" smtClean="0">
                <a:solidFill>
                  <a:srgbClr val="FFFF00"/>
                </a:solidFill>
              </a:rPr>
              <a:t> l’uomo</a:t>
            </a:r>
            <a:r>
              <a:rPr lang="it-IT" dirty="0" smtClean="0"/>
              <a:t>, essere intelligente e libero </a:t>
            </a:r>
            <a:r>
              <a:rPr lang="it-IT" b="1" dirty="0" smtClean="0">
                <a:solidFill>
                  <a:srgbClr val="FFFF00"/>
                </a:solidFill>
              </a:rPr>
              <a:t>è guidato dalla legge della ragione.</a:t>
            </a:r>
          </a:p>
          <a:p>
            <a:pPr algn="just"/>
            <a:endParaRPr lang="it-IT" dirty="0" smtClean="0"/>
          </a:p>
          <a:p>
            <a:pPr algn="just"/>
            <a:r>
              <a:rPr lang="it-IT" b="1" dirty="0" smtClean="0">
                <a:solidFill>
                  <a:srgbClr val="FFFF00"/>
                </a:solidFill>
              </a:rPr>
              <a:t>Per natura, </a:t>
            </a:r>
            <a:r>
              <a:rPr lang="it-IT" dirty="0" smtClean="0"/>
              <a:t>intesa in maniera corretta, </a:t>
            </a:r>
            <a:r>
              <a:rPr lang="it-IT" b="1" dirty="0" smtClean="0"/>
              <a:t>si intende il progetto insito in ciò che esiste</a:t>
            </a:r>
            <a:r>
              <a:rPr lang="it-IT" dirty="0" smtClean="0"/>
              <a:t> e quindi anche, e  in </a:t>
            </a:r>
            <a:r>
              <a:rPr lang="it-IT" dirty="0" err="1" smtClean="0"/>
              <a:t>special</a:t>
            </a:r>
            <a:r>
              <a:rPr lang="it-IT" dirty="0" smtClean="0"/>
              <a:t> modo, nelle persone, guidando la loro crescita e il loro sviluppo.</a:t>
            </a:r>
          </a:p>
          <a:p>
            <a:pPr algn="just"/>
            <a:endParaRPr lang="it-IT" dirty="0" smtClean="0"/>
          </a:p>
          <a:p>
            <a:pPr algn="just"/>
            <a:r>
              <a:rPr lang="it-IT" b="1" dirty="0" smtClean="0">
                <a:solidFill>
                  <a:srgbClr val="FFFF00"/>
                </a:solidFill>
              </a:rPr>
              <a:t>Chiarire il significato del concetto di natura </a:t>
            </a:r>
            <a:r>
              <a:rPr lang="it-IT" dirty="0" smtClean="0"/>
              <a:t>ci aiuta anche a comprendere l’importante concetto, troppo spesso distorto e malinteso, di libertà. In tal senso, </a:t>
            </a:r>
            <a:r>
              <a:rPr lang="it-IT" b="1" dirty="0" smtClean="0">
                <a:solidFill>
                  <a:srgbClr val="FFFF00"/>
                </a:solidFill>
              </a:rPr>
              <a:t>libero è colui che vive secondo la propria autentica natura. </a:t>
            </a:r>
          </a:p>
          <a:p>
            <a:pPr algn="just"/>
            <a:endParaRPr lang="it-IT" dirty="0" smtClean="0"/>
          </a:p>
          <a:p>
            <a:pPr algn="ctr"/>
            <a:r>
              <a:rPr lang="it-IT" b="1" dirty="0" smtClean="0">
                <a:solidFill>
                  <a:srgbClr val="FFFF00"/>
                </a:solidFill>
              </a:rPr>
              <a:t>La libertà di un individuo non consiste nel fare quello che sente, in maniera istintiva, ma consiste nel realizzare il proprio specifico progetto. In questo senso, la normalità è ciò che funziona secondo il suo progetto. L’ideologia del gender nega l’esistenza di una “natura umana” congenita, rifiutando che il destino autentico dell’umanità sia l’eterosessualità.</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6" end="6"/>
                                            </p:txEl>
                                          </p:spTgt>
                                        </p:tgtEl>
                                        <p:attrNameLst>
                                          <p:attrName>style.visibility</p:attrName>
                                        </p:attrNameLst>
                                      </p:cBhvr>
                                      <p:to>
                                        <p:strVal val="visible"/>
                                      </p:to>
                                    </p:set>
                                    <p:animEffect transition="in" filter="fade">
                                      <p:cBhvr>
                                        <p:cTn id="7" dur="1000"/>
                                        <p:tgtEl>
                                          <p:spTgt spid="8">
                                            <p:txEl>
                                              <p:pRg st="6" end="6"/>
                                            </p:txEl>
                                          </p:spTgt>
                                        </p:tgtEl>
                                      </p:cBhvr>
                                    </p:animEffect>
                                    <p:anim calcmode="lin" valueType="num">
                                      <p:cBhvr>
                                        <p:cTn id="8"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8" end="8"/>
                                            </p:txEl>
                                          </p:spTgt>
                                        </p:tgtEl>
                                        <p:attrNameLst>
                                          <p:attrName>style.visibility</p:attrName>
                                        </p:attrNameLst>
                                      </p:cBhvr>
                                      <p:to>
                                        <p:strVal val="visible"/>
                                      </p:to>
                                    </p:set>
                                    <p:animEffect transition="in" filter="fade">
                                      <p:cBhvr>
                                        <p:cTn id="14" dur="1000"/>
                                        <p:tgtEl>
                                          <p:spTgt spid="8">
                                            <p:txEl>
                                              <p:pRg st="8" end="8"/>
                                            </p:txEl>
                                          </p:spTgt>
                                        </p:tgtEl>
                                      </p:cBhvr>
                                    </p:animEffect>
                                    <p:anim calcmode="lin" valueType="num">
                                      <p:cBhvr>
                                        <p:cTn id="15"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10" end="10"/>
                                            </p:txEl>
                                          </p:spTgt>
                                        </p:tgtEl>
                                        <p:attrNameLst>
                                          <p:attrName>style.visibility</p:attrName>
                                        </p:attrNameLst>
                                      </p:cBhvr>
                                      <p:to>
                                        <p:strVal val="visible"/>
                                      </p:to>
                                    </p:set>
                                    <p:animEffect transition="in" filter="fade">
                                      <p:cBhvr>
                                        <p:cTn id="21" dur="1000"/>
                                        <p:tgtEl>
                                          <p:spTgt spid="8">
                                            <p:txEl>
                                              <p:pRg st="10" end="10"/>
                                            </p:txEl>
                                          </p:spTgt>
                                        </p:tgtEl>
                                      </p:cBhvr>
                                    </p:animEffect>
                                    <p:anim calcmode="lin" valueType="num">
                                      <p:cBhvr>
                                        <p:cTn id="22"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2" end="12"/>
                                            </p:txEl>
                                          </p:spTgt>
                                        </p:tgtEl>
                                        <p:attrNameLst>
                                          <p:attrName>style.visibility</p:attrName>
                                        </p:attrNameLst>
                                      </p:cBhvr>
                                      <p:to>
                                        <p:strVal val="visible"/>
                                      </p:to>
                                    </p:set>
                                    <p:animEffect transition="in" filter="fade">
                                      <p:cBhvr>
                                        <p:cTn id="28" dur="1000"/>
                                        <p:tgtEl>
                                          <p:spTgt spid="8">
                                            <p:txEl>
                                              <p:pRg st="12" end="12"/>
                                            </p:txEl>
                                          </p:spTgt>
                                        </p:tgtEl>
                                      </p:cBhvr>
                                    </p:animEffect>
                                    <p:anim calcmode="lin" valueType="num">
                                      <p:cBhvr>
                                        <p:cTn id="29"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“paradigma etico” o rivoluzione contro la famiglia? (1)</a:t>
            </a:r>
            <a:endParaRPr lang="it-IT" sz="2400" b="1" dirty="0">
              <a:solidFill>
                <a:srgbClr val="FF0000"/>
              </a:solidFill>
            </a:endParaRPr>
          </a:p>
        </p:txBody>
      </p:sp>
      <p:sp>
        <p:nvSpPr>
          <p:cNvPr id="6" name="Segnaposto data 5"/>
          <p:cNvSpPr>
            <a:spLocks noGrp="1"/>
          </p:cNvSpPr>
          <p:nvPr>
            <p:ph type="dt" sz="half" idx="10"/>
          </p:nvPr>
        </p:nvSpPr>
        <p:spPr/>
        <p:txBody>
          <a:bodyPr/>
          <a:lstStyle/>
          <a:p>
            <a:fld id="{92284154-DE04-48BA-B5C0-CA683CCF5782}"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8" name="Rettangolo 7"/>
          <p:cNvSpPr/>
          <p:nvPr/>
        </p:nvSpPr>
        <p:spPr>
          <a:xfrm>
            <a:off x="4283968" y="1124744"/>
            <a:ext cx="4464496"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b="1" dirty="0" smtClean="0"/>
          </a:p>
          <a:p>
            <a:pPr algn="just"/>
            <a:r>
              <a:rPr lang="it-IT" b="1" dirty="0" smtClean="0">
                <a:solidFill>
                  <a:srgbClr val="FFFF00"/>
                </a:solidFill>
              </a:rPr>
              <a:t>L’ideologia </a:t>
            </a:r>
            <a:r>
              <a:rPr lang="it-IT" b="1" i="1" dirty="0" smtClean="0">
                <a:solidFill>
                  <a:srgbClr val="FFFF00"/>
                </a:solidFill>
              </a:rPr>
              <a:t>gender</a:t>
            </a:r>
            <a:r>
              <a:rPr lang="it-IT" b="1" dirty="0" smtClean="0">
                <a:solidFill>
                  <a:srgbClr val="FFFF00"/>
                </a:solidFill>
              </a:rPr>
              <a:t> negli ultimi tempi </a:t>
            </a:r>
            <a:r>
              <a:rPr lang="it-IT" b="1" dirty="0" smtClean="0"/>
              <a:t>ha conquistato</a:t>
            </a:r>
            <a:r>
              <a:rPr lang="it-IT" dirty="0" smtClean="0"/>
              <a:t>, rapidamente, </a:t>
            </a:r>
            <a:r>
              <a:rPr lang="it-IT" b="1" dirty="0" smtClean="0"/>
              <a:t>spazi sempre più ampi</a:t>
            </a:r>
            <a:r>
              <a:rPr lang="it-IT" dirty="0" smtClean="0"/>
              <a:t>, arrivando a mettere in discussione e a ribaltare concetti elementari e fondamentali del vivere quotidiano di qualsiasi società. </a:t>
            </a:r>
          </a:p>
          <a:p>
            <a:pPr algn="just"/>
            <a:endParaRPr lang="it-IT" dirty="0" smtClean="0"/>
          </a:p>
          <a:p>
            <a:pPr algn="just"/>
            <a:r>
              <a:rPr lang="it-IT" b="1" dirty="0" smtClean="0">
                <a:solidFill>
                  <a:srgbClr val="FFFF00"/>
                </a:solidFill>
              </a:rPr>
              <a:t>Essa si presenta </a:t>
            </a:r>
            <a:r>
              <a:rPr lang="it-IT" dirty="0" smtClean="0"/>
              <a:t>come un </a:t>
            </a:r>
            <a:r>
              <a:rPr lang="it-IT" b="1" dirty="0" smtClean="0"/>
              <a:t>nuovo</a:t>
            </a:r>
            <a:r>
              <a:rPr lang="it-IT" dirty="0" smtClean="0"/>
              <a:t> “</a:t>
            </a:r>
            <a:r>
              <a:rPr lang="it-IT" b="1" dirty="0" smtClean="0"/>
              <a:t>paradigma etico</a:t>
            </a:r>
            <a:r>
              <a:rPr lang="it-IT" dirty="0" smtClean="0"/>
              <a:t>“. In realtà </a:t>
            </a:r>
            <a:r>
              <a:rPr lang="it-IT" b="1" dirty="0" smtClean="0"/>
              <a:t>è una vera rivoluzione morale.</a:t>
            </a:r>
            <a:r>
              <a:rPr lang="it-IT" dirty="0" smtClean="0"/>
              <a:t> </a:t>
            </a:r>
          </a:p>
          <a:p>
            <a:pPr algn="just"/>
            <a:endParaRPr lang="it-IT" b="1" dirty="0" smtClean="0">
              <a:solidFill>
                <a:srgbClr val="FFFF00"/>
              </a:solidFill>
            </a:endParaRPr>
          </a:p>
          <a:p>
            <a:pPr algn="just"/>
            <a:r>
              <a:rPr lang="it-IT" b="1" dirty="0" smtClean="0">
                <a:solidFill>
                  <a:srgbClr val="FFFF00"/>
                </a:solidFill>
              </a:rPr>
              <a:t>Il fondamento di tale rivoluzione etica </a:t>
            </a:r>
            <a:r>
              <a:rPr lang="it-IT" dirty="0" smtClean="0"/>
              <a:t>è riassumibile nell’espressione “</a:t>
            </a:r>
            <a:r>
              <a:rPr lang="it-IT" b="1" dirty="0" smtClean="0">
                <a:solidFill>
                  <a:srgbClr val="FFFF00"/>
                </a:solidFill>
              </a:rPr>
              <a:t>negazione della realtà</a:t>
            </a:r>
            <a:r>
              <a:rPr lang="it-IT" dirty="0" smtClean="0"/>
              <a:t>”. </a:t>
            </a:r>
          </a:p>
          <a:p>
            <a:pPr algn="just"/>
            <a:endParaRPr lang="it-IT" dirty="0" smtClean="0"/>
          </a:p>
          <a:p>
            <a:pPr algn="just"/>
            <a:r>
              <a:rPr lang="it-IT" b="1" dirty="0" smtClean="0">
                <a:solidFill>
                  <a:srgbClr val="FFFF00"/>
                </a:solidFill>
              </a:rPr>
              <a:t>In tal senso</a:t>
            </a:r>
            <a:r>
              <a:rPr lang="it-IT" dirty="0" smtClean="0"/>
              <a:t>, alla realtà, così come noi la vediamo e la conosciamo, si sostituisce una pura astratta costruzione sociale, priva di alcun carattere stabile e oggettivo. </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0482" name="Picture 2" descr="C:\Users\Master\Desktop\Ultime foto\gen11.jpg"/>
          <p:cNvPicPr>
            <a:picLocks noChangeAspect="1" noChangeArrowheads="1"/>
          </p:cNvPicPr>
          <p:nvPr/>
        </p:nvPicPr>
        <p:blipFill>
          <a:blip r:embed="rId2" cstate="print"/>
          <a:srcRect/>
          <a:stretch>
            <a:fillRect/>
          </a:stretch>
        </p:blipFill>
        <p:spPr bwMode="auto">
          <a:xfrm>
            <a:off x="395536" y="2492896"/>
            <a:ext cx="3683209" cy="237626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500" fill="hold"/>
                                        <p:tgtEl>
                                          <p:spTgt spid="20482"/>
                                        </p:tgtEl>
                                        <p:attrNameLst>
                                          <p:attrName>ppt_w</p:attrName>
                                        </p:attrNameLst>
                                      </p:cBhvr>
                                      <p:tavLst>
                                        <p:tav tm="0">
                                          <p:val>
                                            <p:fltVal val="0"/>
                                          </p:val>
                                        </p:tav>
                                        <p:tav tm="100000">
                                          <p:val>
                                            <p:strVal val="#ppt_w"/>
                                          </p:val>
                                        </p:tav>
                                      </p:tavLst>
                                    </p:anim>
                                    <p:anim calcmode="lin" valueType="num">
                                      <p:cBhvr>
                                        <p:cTn id="8" dur="500" fill="hold"/>
                                        <p:tgtEl>
                                          <p:spTgt spid="20482"/>
                                        </p:tgtEl>
                                        <p:attrNameLst>
                                          <p:attrName>ppt_h</p:attrName>
                                        </p:attrNameLst>
                                      </p:cBhvr>
                                      <p:tavLst>
                                        <p:tav tm="0">
                                          <p:val>
                                            <p:fltVal val="0"/>
                                          </p:val>
                                        </p:tav>
                                        <p:tav tm="100000">
                                          <p:val>
                                            <p:strVal val="#ppt_h"/>
                                          </p:val>
                                        </p:tav>
                                      </p:tavLst>
                                    </p:anim>
                                    <p:anim calcmode="lin" valueType="num">
                                      <p:cBhvr>
                                        <p:cTn id="9" dur="500" fill="hold"/>
                                        <p:tgtEl>
                                          <p:spTgt spid="20482"/>
                                        </p:tgtEl>
                                        <p:attrNameLst>
                                          <p:attrName>style.rotation</p:attrName>
                                        </p:attrNameLst>
                                      </p:cBhvr>
                                      <p:tavLst>
                                        <p:tav tm="0">
                                          <p:val>
                                            <p:fltVal val="360"/>
                                          </p:val>
                                        </p:tav>
                                        <p:tav tm="100000">
                                          <p:val>
                                            <p:fltVal val="0"/>
                                          </p:val>
                                        </p:tav>
                                      </p:tavLst>
                                    </p:anim>
                                    <p:animEffect transition="in" filter="fade">
                                      <p:cBhvr>
                                        <p:cTn id="10" dur="500"/>
                                        <p:tgtEl>
                                          <p:spTgt spid="2048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animEffect transition="in" filter="fade">
                                      <p:cBhvr>
                                        <p:cTn id="15" dur="1000"/>
                                        <p:tgtEl>
                                          <p:spTgt spid="8">
                                            <p:txEl>
                                              <p:pRg st="6" end="6"/>
                                            </p:txEl>
                                          </p:spTgt>
                                        </p:tgtEl>
                                      </p:cBhvr>
                                    </p:animEffect>
                                    <p:anim calcmode="lin" valueType="num">
                                      <p:cBhvr>
                                        <p:cTn id="1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8" end="8"/>
                                            </p:txEl>
                                          </p:spTgt>
                                        </p:tgtEl>
                                        <p:attrNameLst>
                                          <p:attrName>style.visibility</p:attrName>
                                        </p:attrNameLst>
                                      </p:cBhvr>
                                      <p:to>
                                        <p:strVal val="visible"/>
                                      </p:to>
                                    </p:set>
                                    <p:animEffect transition="in" filter="fade">
                                      <p:cBhvr>
                                        <p:cTn id="22" dur="1000"/>
                                        <p:tgtEl>
                                          <p:spTgt spid="8">
                                            <p:txEl>
                                              <p:pRg st="8" end="8"/>
                                            </p:txEl>
                                          </p:spTgt>
                                        </p:tgtEl>
                                      </p:cBhvr>
                                    </p:animEffect>
                                    <p:anim calcmode="lin" valueType="num">
                                      <p:cBhvr>
                                        <p:cTn id="23"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10" end="10"/>
                                            </p:txEl>
                                          </p:spTgt>
                                        </p:tgtEl>
                                        <p:attrNameLst>
                                          <p:attrName>style.visibility</p:attrName>
                                        </p:attrNameLst>
                                      </p:cBhvr>
                                      <p:to>
                                        <p:strVal val="visible"/>
                                      </p:to>
                                    </p:set>
                                    <p:animEffect transition="in" filter="fade">
                                      <p:cBhvr>
                                        <p:cTn id="29" dur="1000"/>
                                        <p:tgtEl>
                                          <p:spTgt spid="8">
                                            <p:txEl>
                                              <p:pRg st="10" end="10"/>
                                            </p:txEl>
                                          </p:spTgt>
                                        </p:tgtEl>
                                      </p:cBhvr>
                                    </p:animEffect>
                                    <p:anim calcmode="lin" valueType="num">
                                      <p:cBhvr>
                                        <p:cTn id="30"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12" end="12"/>
                                            </p:txEl>
                                          </p:spTgt>
                                        </p:tgtEl>
                                        <p:attrNameLst>
                                          <p:attrName>style.visibility</p:attrName>
                                        </p:attrNameLst>
                                      </p:cBhvr>
                                      <p:to>
                                        <p:strVal val="visible"/>
                                      </p:to>
                                    </p:set>
                                    <p:animEffect transition="in" filter="fade">
                                      <p:cBhvr>
                                        <p:cTn id="36" dur="1000"/>
                                        <p:tgtEl>
                                          <p:spTgt spid="8">
                                            <p:txEl>
                                              <p:pRg st="12" end="12"/>
                                            </p:txEl>
                                          </p:spTgt>
                                        </p:tgtEl>
                                      </p:cBhvr>
                                    </p:animEffect>
                                    <p:anim calcmode="lin" valueType="num">
                                      <p:cBhvr>
                                        <p:cTn id="37"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98218"/>
          </a:xfrm>
        </p:spPr>
        <p:txBody>
          <a:bodyPr>
            <a:noAutofit/>
          </a:bodyPr>
          <a:lstStyle/>
          <a:p>
            <a:r>
              <a:rPr lang="it-IT" sz="2400" b="1" dirty="0" smtClean="0">
                <a:solidFill>
                  <a:srgbClr val="FF0000"/>
                </a:solidFill>
              </a:rPr>
              <a:t>Gender: “paradigma etico” o rivoluzione contro la famiglia? (2)</a:t>
            </a:r>
            <a:endParaRPr lang="it-IT" sz="2400" b="1" dirty="0">
              <a:solidFill>
                <a:srgbClr val="FF0000"/>
              </a:solidFill>
            </a:endParaRPr>
          </a:p>
        </p:txBody>
      </p:sp>
      <p:sp>
        <p:nvSpPr>
          <p:cNvPr id="6" name="Segnaposto data 5"/>
          <p:cNvSpPr>
            <a:spLocks noGrp="1"/>
          </p:cNvSpPr>
          <p:nvPr>
            <p:ph type="dt" sz="half" idx="10"/>
          </p:nvPr>
        </p:nvSpPr>
        <p:spPr/>
        <p:txBody>
          <a:bodyPr/>
          <a:lstStyle/>
          <a:p>
            <a:fld id="{48CCFC0F-D215-4539-BD4D-3D92493E7E57}" type="datetime1">
              <a:rPr lang="it-IT" smtClean="0"/>
              <a:pPr/>
              <a:t>16/06/2020</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sp>
        <p:nvSpPr>
          <p:cNvPr id="8" name="Rettangolo 7"/>
          <p:cNvSpPr/>
          <p:nvPr/>
        </p:nvSpPr>
        <p:spPr>
          <a:xfrm>
            <a:off x="323528" y="1196752"/>
            <a:ext cx="4464496"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r>
              <a:rPr lang="it-IT" b="1" dirty="0" smtClean="0">
                <a:solidFill>
                  <a:srgbClr val="FFFF00"/>
                </a:solidFill>
              </a:rPr>
              <a:t>Tutto è lasciato alla illimitata interpretazione del singolo</a:t>
            </a:r>
            <a:r>
              <a:rPr lang="it-IT" dirty="0" smtClean="0"/>
              <a:t> che, in maniera del tutto soggettiva ed autonoma, sarà libero di attribuire, a qualsiasi fatto o cosa, la propria personale ed esclusiva spiegazione. </a:t>
            </a:r>
          </a:p>
          <a:p>
            <a:pPr algn="just"/>
            <a:endParaRPr lang="it-IT" dirty="0" smtClean="0"/>
          </a:p>
          <a:p>
            <a:pPr algn="just"/>
            <a:r>
              <a:rPr lang="it-IT" b="1" dirty="0" smtClean="0">
                <a:solidFill>
                  <a:srgbClr val="FFFF00"/>
                </a:solidFill>
              </a:rPr>
              <a:t>Da qui discende</a:t>
            </a:r>
            <a:r>
              <a:rPr lang="it-IT" dirty="0" smtClean="0"/>
              <a:t>, in maniera logica e coerente, </a:t>
            </a:r>
            <a:r>
              <a:rPr lang="it-IT" b="1" dirty="0" smtClean="0"/>
              <a:t>il </a:t>
            </a:r>
            <a:r>
              <a:rPr lang="it-IT" b="1" dirty="0" smtClean="0">
                <a:solidFill>
                  <a:srgbClr val="FFFF00"/>
                </a:solidFill>
              </a:rPr>
              <a:t>rifiuto di ogni limite o confine naturale o morale</a:t>
            </a:r>
            <a:r>
              <a:rPr lang="it-IT" dirty="0" smtClean="0">
                <a:solidFill>
                  <a:srgbClr val="FFFF00"/>
                </a:solidFill>
              </a:rPr>
              <a:t>.</a:t>
            </a:r>
          </a:p>
          <a:p>
            <a:pPr algn="just"/>
            <a:endParaRPr lang="it-IT" dirty="0" smtClean="0"/>
          </a:p>
          <a:p>
            <a:pPr algn="just"/>
            <a:r>
              <a:rPr lang="it-IT" b="1" dirty="0" smtClean="0">
                <a:solidFill>
                  <a:srgbClr val="FFFF00"/>
                </a:solidFill>
              </a:rPr>
              <a:t>Come ben osserva, infatti, a tal proposito, la </a:t>
            </a:r>
            <a:r>
              <a:rPr lang="it-IT" b="1" dirty="0" err="1" smtClean="0">
                <a:solidFill>
                  <a:srgbClr val="FFFF00"/>
                </a:solidFill>
              </a:rPr>
              <a:t>Peeters</a:t>
            </a:r>
            <a:r>
              <a:rPr lang="it-IT" dirty="0" smtClean="0"/>
              <a:t>, se il “dato” non esiste, allora le norme e le strutture sociali, politiche, giuridiche, spirituali possono venire decostruite e ricostruite a piacere, secondo le trasformazioni socioculturali del momento e l’assoluto diritto di scelta</a:t>
            </a:r>
            <a:r>
              <a:rPr lang="it-IT" i="1" dirty="0" smtClean="0"/>
              <a:t>.</a:t>
            </a:r>
            <a:r>
              <a:rPr lang="it-IT" dirty="0" smtClean="0"/>
              <a:t> </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ctr"/>
            <a:endParaRPr lang="it-IT" dirty="0"/>
          </a:p>
        </p:txBody>
      </p:sp>
      <p:pic>
        <p:nvPicPr>
          <p:cNvPr id="21506" name="Picture 2" descr="C:\Users\Master\Desktop\Ultime foto\gen6.jpg"/>
          <p:cNvPicPr>
            <a:picLocks noChangeAspect="1" noChangeArrowheads="1"/>
          </p:cNvPicPr>
          <p:nvPr/>
        </p:nvPicPr>
        <p:blipFill>
          <a:blip r:embed="rId2" cstate="print"/>
          <a:srcRect/>
          <a:stretch>
            <a:fillRect/>
          </a:stretch>
        </p:blipFill>
        <p:spPr bwMode="auto">
          <a:xfrm>
            <a:off x="4932040" y="2564904"/>
            <a:ext cx="3938670"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anim calcmode="lin" valueType="num">
                                      <p:cBhvr>
                                        <p:cTn id="9" dur="500" fill="hold"/>
                                        <p:tgtEl>
                                          <p:spTgt spid="21506"/>
                                        </p:tgtEl>
                                        <p:attrNameLst>
                                          <p:attrName>style.rotation</p:attrName>
                                        </p:attrNameLst>
                                      </p:cBhvr>
                                      <p:tavLst>
                                        <p:tav tm="0">
                                          <p:val>
                                            <p:fltVal val="360"/>
                                          </p:val>
                                        </p:tav>
                                        <p:tav tm="100000">
                                          <p:val>
                                            <p:fltVal val="0"/>
                                          </p:val>
                                        </p:tav>
                                      </p:tavLst>
                                    </p:anim>
                                    <p:animEffect transition="in" filter="fade">
                                      <p:cBhvr>
                                        <p:cTn id="10" dur="500"/>
                                        <p:tgtEl>
                                          <p:spTgt spid="2150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1000"/>
                                        <p:tgtEl>
                                          <p:spTgt spid="8">
                                            <p:txEl>
                                              <p:pRg st="5" end="5"/>
                                            </p:txEl>
                                          </p:spTgt>
                                        </p:tgtEl>
                                      </p:cBhvr>
                                    </p:animEffect>
                                    <p:anim calcmode="lin" valueType="num">
                                      <p:cBhvr>
                                        <p:cTn id="1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fade">
                                      <p:cBhvr>
                                        <p:cTn id="22" dur="1000"/>
                                        <p:tgtEl>
                                          <p:spTgt spid="8">
                                            <p:txEl>
                                              <p:pRg st="7" end="7"/>
                                            </p:txEl>
                                          </p:spTgt>
                                        </p:tgtEl>
                                      </p:cBhvr>
                                    </p:animEffect>
                                    <p:anim calcmode="lin" valueType="num">
                                      <p:cBhvr>
                                        <p:cTn id="2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1000"/>
                                        <p:tgtEl>
                                          <p:spTgt spid="8">
                                            <p:txEl>
                                              <p:pRg st="9" end="9"/>
                                            </p:txEl>
                                          </p:spTgt>
                                        </p:tgtEl>
                                      </p:cBhvr>
                                    </p:animEffect>
                                    <p:anim calcmode="lin" valueType="num">
                                      <p:cBhvr>
                                        <p:cTn id="30"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1849</TotalTime>
  <Words>1302</Words>
  <Application>Microsoft Office PowerPoint</Application>
  <PresentationFormat>Presentazione su schermo (4:3)</PresentationFormat>
  <Paragraphs>436</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Cosa afferma la teoria del gender?</vt:lpstr>
      <vt:lpstr>E’ il prodotto della cultura</vt:lpstr>
      <vt:lpstr>Teoria gender: significato</vt:lpstr>
      <vt:lpstr>Chi promuove la teoria del gender?</vt:lpstr>
      <vt:lpstr>Perché viene utilizzato il termine “gender/genere” ?</vt:lpstr>
      <vt:lpstr>Una rivoluzione del linguaggio</vt:lpstr>
      <vt:lpstr>Gender: che cosa si intende per natura ?</vt:lpstr>
      <vt:lpstr>Gender: “paradigma etico” o rivoluzione contro la famiglia? (1)</vt:lpstr>
      <vt:lpstr>Gender: “paradigma etico” o rivoluzione contro la famiglia? (2)</vt:lpstr>
      <vt:lpstr>Gender: “paradigma etico” o rivoluzione contro la famiglia? (3)</vt:lpstr>
      <vt:lpstr>Gender: “paradigma etico” o rivoluzione contro la famiglia? (4)</vt:lpstr>
      <vt:lpstr>Gender: “paradigma etico” o rivoluzione contro la famiglia? (5)</vt:lpstr>
      <vt:lpstr>Gender: un’ideologia contro natura (1)</vt:lpstr>
      <vt:lpstr>Gender: un’ideologia contro natura (2)</vt:lpstr>
      <vt:lpstr>Gender: un’ideologia contro natura (3)</vt:lpstr>
      <vt:lpstr>Gender: un’ideologia contro natura (4)</vt:lpstr>
      <vt:lpstr>Gender: perché è un’ideologia intollerante e totalitaria? (1)</vt:lpstr>
      <vt:lpstr>Gender: perché è un’ideologia intollerante e totalitaria? (2)</vt:lpstr>
      <vt:lpstr>Gender: perché è un’ideologia intollerante e totalitaria? (3)</vt:lpstr>
      <vt:lpstr>Gender: perché è un’ideologia intollerante e totalitaria? (4)</vt:lpstr>
      <vt:lpstr>John Money, il caso Reimer (1)</vt:lpstr>
      <vt:lpstr>John Money, il caso Reimer (2)</vt:lpstr>
      <vt:lpstr>John Money, il caso Reimer (3)</vt:lpstr>
      <vt:lpstr>Il delirio di onnipotenza, continua</vt:lpstr>
      <vt:lpstr>Un rammarico</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Cosa afferma la teoria del gender</dc:title>
  <dc:creator>Francesco Cannizzaro</dc:creator>
  <cp:lastModifiedBy>Master</cp:lastModifiedBy>
  <cp:revision>206</cp:revision>
  <dcterms:created xsi:type="dcterms:W3CDTF">2019-05-12T15:37:05Z</dcterms:created>
  <dcterms:modified xsi:type="dcterms:W3CDTF">2020-06-16T16:57:09Z</dcterms:modified>
</cp:coreProperties>
</file>